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60" r:id="rId3"/>
    <p:sldId id="301" r:id="rId4"/>
    <p:sldId id="304" r:id="rId5"/>
    <p:sldId id="305" r:id="rId6"/>
    <p:sldId id="306" r:id="rId7"/>
    <p:sldId id="307" r:id="rId8"/>
    <p:sldId id="308" r:id="rId9"/>
    <p:sldId id="310" r:id="rId10"/>
    <p:sldId id="309" r:id="rId11"/>
    <p:sldId id="311" r:id="rId12"/>
    <p:sldId id="303" r:id="rId13"/>
    <p:sldId id="312" r:id="rId14"/>
    <p:sldId id="313" r:id="rId15"/>
    <p:sldId id="315" r:id="rId16"/>
    <p:sldId id="314" r:id="rId17"/>
    <p:sldId id="316" r:id="rId18"/>
    <p:sldId id="317" r:id="rId19"/>
    <p:sldId id="318" r:id="rId20"/>
    <p:sldId id="319" r:id="rId21"/>
    <p:sldId id="320" r:id="rId22"/>
    <p:sldId id="321" r:id="rId23"/>
    <p:sldId id="322" r:id="rId24"/>
    <p:sldId id="272"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793A979F-6AA4-4D60-ABF9-062FD989C75F}">
          <p14:sldIdLst>
            <p14:sldId id="256"/>
            <p14:sldId id="260"/>
            <p14:sldId id="301"/>
            <p14:sldId id="304"/>
            <p14:sldId id="305"/>
            <p14:sldId id="306"/>
            <p14:sldId id="307"/>
            <p14:sldId id="308"/>
            <p14:sldId id="310"/>
            <p14:sldId id="309"/>
            <p14:sldId id="311"/>
            <p14:sldId id="303"/>
            <p14:sldId id="312"/>
            <p14:sldId id="313"/>
            <p14:sldId id="315"/>
            <p14:sldId id="314"/>
            <p14:sldId id="316"/>
            <p14:sldId id="317"/>
            <p14:sldId id="318"/>
            <p14:sldId id="319"/>
            <p14:sldId id="320"/>
            <p14:sldId id="321"/>
            <p14:sldId id="322"/>
            <p14:sldId id="272"/>
          </p14:sldIdLst>
        </p14:section>
      </p14:sectionLst>
    </p:ex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hM+0KtwpJMBY3Nw6H1lziRMkJfK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96349" autoAdjust="0"/>
  </p:normalViewPr>
  <p:slideViewPr>
    <p:cSldViewPr snapToGrid="0">
      <p:cViewPr varScale="1">
        <p:scale>
          <a:sx n="114" d="100"/>
          <a:sy n="114" d="100"/>
        </p:scale>
        <p:origin x="47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ozgur\Desktop\MARMARA%20BANKACILIK%20DOKTORA\Makale%20Yaz&#305;m&#305;\esrb\konsolide%20oranlar.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ozgur\Desktop\MARMARA%20BANKACILIK%20DOKTORA\Makale%20Yaz&#305;m&#305;\esrb\Funding%20liquidity\Funding%20Liquidity.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ozgur\Desktop\MARMARA%20BANKACILIK%20DOKTORA\Makale%20Yaz&#305;m&#305;\esrb\Funding%20liquidity\Funding%20Liquidity.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ozgur\Desktop\MARMARA%20BANKACILIK%20DOKTORA\Makale%20Yaz&#305;m&#305;\esrb\Contagion\Contagion%20v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ozgur\Desktop\MARMARA%20BANKACILIK%20DOKTORA\Makale%20Yaz&#305;m&#305;\esrb\Contagion\Contagion%20v2.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sozgur\Desktop\MARMARA%20BANKACILIK%20DOKTORA\Makale%20Yaz&#305;m&#305;\esrb\Market%20liquidity\Market%20liquidity.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sozgur\Desktop\MARMARA%20BANKACILIK%20DOKTORA\Makale%20Yaz&#305;m&#305;\esrb\Market%20liquidity\Market%20liquidity.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560774133766134E-2"/>
          <c:y val="9.3760795863140955E-2"/>
          <c:w val="0.89896632107629693"/>
          <c:h val="0.86028527798782151"/>
        </c:manualLayout>
      </c:layout>
      <c:scatterChart>
        <c:scatterStyle val="lineMarker"/>
        <c:varyColors val="0"/>
        <c:ser>
          <c:idx val="0"/>
          <c:order val="0"/>
          <c:tx>
            <c:strRef>
              <c:f>Sheet4!$E$1</c:f>
              <c:strCache>
                <c:ptCount val="1"/>
                <c:pt idx="0">
                  <c:v>SLRE</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Sheet4!$A$2:$A$41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xVal>
          <c:yVal>
            <c:numRef>
              <c:f>Sheet4!$E$2:$E$41</c:f>
              <c:numCache>
                <c:formatCode>_(* #,##0.00_);_(* \(#,##0.00\);_(* "-"??_);_(@_)</c:formatCode>
                <c:ptCount val="40"/>
                <c:pt idx="0">
                  <c:v>-0.38884621282813248</c:v>
                </c:pt>
                <c:pt idx="1">
                  <c:v>-0.30988380899824469</c:v>
                </c:pt>
                <c:pt idx="2">
                  <c:v>-0.22217888316175549</c:v>
                </c:pt>
                <c:pt idx="3">
                  <c:v>-0.28803996967666096</c:v>
                </c:pt>
                <c:pt idx="4">
                  <c:v>-0.35949001478196946</c:v>
                </c:pt>
                <c:pt idx="5">
                  <c:v>-0.3207650228448658</c:v>
                </c:pt>
                <c:pt idx="6">
                  <c:v>-0.33402585630145726</c:v>
                </c:pt>
                <c:pt idx="7">
                  <c:v>-0.43572186882843927</c:v>
                </c:pt>
                <c:pt idx="8">
                  <c:v>-0.444488464713438</c:v>
                </c:pt>
                <c:pt idx="9">
                  <c:v>-0.31737784890442777</c:v>
                </c:pt>
                <c:pt idx="10">
                  <c:v>-0.29229098439345208</c:v>
                </c:pt>
                <c:pt idx="11">
                  <c:v>-0.3553519668475571</c:v>
                </c:pt>
                <c:pt idx="12">
                  <c:v>-0.22065145705547073</c:v>
                </c:pt>
                <c:pt idx="13">
                  <c:v>-0.10275760445975109</c:v>
                </c:pt>
                <c:pt idx="14">
                  <c:v>3.9219088673296806E-2</c:v>
                </c:pt>
                <c:pt idx="15">
                  <c:v>0.22191379219754578</c:v>
                </c:pt>
                <c:pt idx="16">
                  <c:v>-4.1492833020762149E-2</c:v>
                </c:pt>
                <c:pt idx="17">
                  <c:v>-3.8739156726343399E-2</c:v>
                </c:pt>
                <c:pt idx="18">
                  <c:v>-0.18764269459912905</c:v>
                </c:pt>
                <c:pt idx="19">
                  <c:v>-0.32628892818337718</c:v>
                </c:pt>
                <c:pt idx="20">
                  <c:v>-0.16090330627318791</c:v>
                </c:pt>
                <c:pt idx="21">
                  <c:v>-1.7816676678385466E-2</c:v>
                </c:pt>
                <c:pt idx="22">
                  <c:v>-9.6802467992438537E-2</c:v>
                </c:pt>
                <c:pt idx="23">
                  <c:v>-2.6321597324879552E-2</c:v>
                </c:pt>
                <c:pt idx="24">
                  <c:v>4.6636202229823141E-2</c:v>
                </c:pt>
                <c:pt idx="25">
                  <c:v>0.13134705464451682</c:v>
                </c:pt>
                <c:pt idx="26">
                  <c:v>-0.1162795202182364</c:v>
                </c:pt>
                <c:pt idx="27">
                  <c:v>8.5459337018533199E-2</c:v>
                </c:pt>
                <c:pt idx="28">
                  <c:v>0.26822111658036923</c:v>
                </c:pt>
                <c:pt idx="29">
                  <c:v>0.44342642584199177</c:v>
                </c:pt>
                <c:pt idx="30">
                  <c:v>0.38604749607286215</c:v>
                </c:pt>
                <c:pt idx="31">
                  <c:v>0.11649391250580145</c:v>
                </c:pt>
                <c:pt idx="32">
                  <c:v>0.20543561269826652</c:v>
                </c:pt>
                <c:pt idx="33">
                  <c:v>0.4806873052312462</c:v>
                </c:pt>
                <c:pt idx="34">
                  <c:v>0.32831699347645904</c:v>
                </c:pt>
                <c:pt idx="35">
                  <c:v>0.46966198446883878</c:v>
                </c:pt>
                <c:pt idx="36">
                  <c:v>0.56234338544149487</c:v>
                </c:pt>
                <c:pt idx="37">
                  <c:v>0.46330763046803974</c:v>
                </c:pt>
                <c:pt idx="38">
                  <c:v>0.28058954606500991</c:v>
                </c:pt>
                <c:pt idx="39">
                  <c:v>0.22703640475957765</c:v>
                </c:pt>
              </c:numCache>
            </c:numRef>
          </c:yVal>
          <c:smooth val="0"/>
          <c:extLst>
            <c:ext xmlns:c16="http://schemas.microsoft.com/office/drawing/2014/chart" uri="{C3380CC4-5D6E-409C-BE32-E72D297353CC}">
              <c16:uniqueId val="{00000000-B9BF-4547-856F-6A5A5496D01C}"/>
            </c:ext>
          </c:extLst>
        </c:ser>
        <c:dLbls>
          <c:showLegendKey val="0"/>
          <c:showVal val="0"/>
          <c:showCatName val="0"/>
          <c:showSerName val="0"/>
          <c:showPercent val="0"/>
          <c:showBubbleSize val="0"/>
        </c:dLbls>
        <c:axId val="619800064"/>
        <c:axId val="619803392"/>
      </c:scatterChart>
      <c:valAx>
        <c:axId val="619800064"/>
        <c:scaling>
          <c:orientation val="minMax"/>
          <c:max val="45657"/>
          <c:min val="42005"/>
        </c:scaling>
        <c:delete val="0"/>
        <c:axPos val="b"/>
        <c:majorGridlines>
          <c:spPr>
            <a:ln w="9525" cap="flat" cmpd="sng" algn="ctr">
              <a:solidFill>
                <a:schemeClr val="tx1">
                  <a:lumMod val="15000"/>
                  <a:lumOff val="85000"/>
                </a:schemeClr>
              </a:solidFill>
              <a:round/>
            </a:ln>
            <a:effectLst/>
          </c:spPr>
        </c:majorGridlines>
        <c:numFmt formatCode="[$-409]mmmm\-yy;@" sourceLinked="0"/>
        <c:majorTickMark val="none"/>
        <c:minorTickMark val="none"/>
        <c:tickLblPos val="low"/>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619803392"/>
        <c:crosses val="autoZero"/>
        <c:crossBetween val="midCat"/>
        <c:majorUnit val="320"/>
        <c:minorUnit val="50"/>
      </c:valAx>
      <c:valAx>
        <c:axId val="619803392"/>
        <c:scaling>
          <c:orientation val="minMax"/>
        </c:scaling>
        <c:delete val="0"/>
        <c:axPos val="l"/>
        <c:majorGridlines>
          <c:spPr>
            <a:ln w="9525" cap="flat" cmpd="sng" algn="ctr">
              <a:solidFill>
                <a:schemeClr val="tx1">
                  <a:lumMod val="15000"/>
                  <a:lumOff val="85000"/>
                </a:schemeClr>
              </a:solidFill>
              <a:round/>
            </a:ln>
            <a:effectLst/>
          </c:spPr>
        </c:majorGridlines>
        <c:numFmt formatCode="_(* #,##0.00_);_(* \(#,##0.00\);_(* &quot;-&quot;??_);_(@_)"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619800064"/>
        <c:crosses val="autoZero"/>
        <c:crossBetween val="midCat"/>
      </c:valAx>
      <c:spPr>
        <a:noFill/>
        <a:ln>
          <a:noFill/>
        </a:ln>
        <a:effectLst/>
      </c:spPr>
    </c:plotArea>
    <c:plotVisOnly val="1"/>
    <c:dispBlanksAs val="gap"/>
    <c:showDLblsOverMax val="0"/>
  </c:chart>
  <c:spPr>
    <a:noFill/>
    <a:ln>
      <a:noFill/>
    </a:ln>
    <a:effectLst/>
  </c:spPr>
  <c:txPr>
    <a:bodyPr/>
    <a:lstStyle/>
    <a:p>
      <a:pPr>
        <a:defRPr sz="800"/>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sz="1400" b="1" i="0" u="none" strike="noStrike" baseline="0" dirty="0" err="1">
                <a:effectLst/>
              </a:rPr>
              <a:t>Pillar</a:t>
            </a:r>
            <a:r>
              <a:rPr lang="tr-TR" sz="1400" b="1" i="0" u="none" strike="noStrike" baseline="0" dirty="0">
                <a:effectLst/>
              </a:rPr>
              <a:t> 1-</a:t>
            </a:r>
            <a:r>
              <a:rPr lang="en-US" sz="1400" b="1" i="0" u="none" strike="noStrike" baseline="0" dirty="0" err="1">
                <a:effectLst/>
              </a:rPr>
              <a:t>Fonlama</a:t>
            </a:r>
            <a:r>
              <a:rPr lang="en-US" sz="1400" b="1" i="0" u="none" strike="noStrike" baseline="0" dirty="0">
                <a:effectLst/>
              </a:rPr>
              <a:t> </a:t>
            </a:r>
            <a:r>
              <a:rPr lang="en-US" sz="1400" b="1" i="0" u="none" strike="noStrike" baseline="0" dirty="0" err="1">
                <a:effectLst/>
              </a:rPr>
              <a:t>Likiditesi</a:t>
            </a:r>
            <a:endParaRPr lang="en-US"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1"/>
          <c:order val="1"/>
          <c:tx>
            <c:strRef>
              <c:f>'Konsolide funding'!$AI$1</c:f>
              <c:strCache>
                <c:ptCount val="1"/>
                <c:pt idx="0">
                  <c:v>Marjin / teminat baskısı (margining &amp; collateral pressure)</c:v>
                </c:pt>
              </c:strCache>
            </c:strRef>
          </c:tx>
          <c:spPr>
            <a:solidFill>
              <a:schemeClr val="accent2"/>
            </a:solidFill>
            <a:ln>
              <a:noFill/>
            </a:ln>
            <a:effectLst/>
          </c:spPr>
          <c:invertIfNegative val="0"/>
          <c:cat>
            <c:numRef>
              <c:f>'Konsolide funding'!$AF$2:$AF$41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 funding'!$AI$2:$AI$41</c:f>
              <c:numCache>
                <c:formatCode>_-* #,##0.000_-;\-* #,##0.000_-;_-* "-"??_-;_-@_-</c:formatCode>
                <c:ptCount val="40"/>
                <c:pt idx="0">
                  <c:v>-0.17475099606810943</c:v>
                </c:pt>
                <c:pt idx="1">
                  <c:v>-0.13543469119262139</c:v>
                </c:pt>
                <c:pt idx="2">
                  <c:v>-6.2402952075194043E-2</c:v>
                </c:pt>
                <c:pt idx="3">
                  <c:v>8.3938894495452223E-4</c:v>
                </c:pt>
                <c:pt idx="4">
                  <c:v>-1.5638368908254895E-2</c:v>
                </c:pt>
                <c:pt idx="5">
                  <c:v>-1.9424520023075431E-2</c:v>
                </c:pt>
                <c:pt idx="6">
                  <c:v>-0.14723368966971684</c:v>
                </c:pt>
                <c:pt idx="7">
                  <c:v>-0.19989853697894899</c:v>
                </c:pt>
                <c:pt idx="8">
                  <c:v>-0.37343538063754239</c:v>
                </c:pt>
                <c:pt idx="9">
                  <c:v>-0.48363311336161952</c:v>
                </c:pt>
                <c:pt idx="10">
                  <c:v>-0.52664489682829063</c:v>
                </c:pt>
                <c:pt idx="11">
                  <c:v>-0.52482112008216286</c:v>
                </c:pt>
                <c:pt idx="12">
                  <c:v>-0.34094869032421543</c:v>
                </c:pt>
                <c:pt idx="13">
                  <c:v>-0.13468407034196458</c:v>
                </c:pt>
                <c:pt idx="14">
                  <c:v>-0.15020236562794739</c:v>
                </c:pt>
                <c:pt idx="15">
                  <c:v>-5.4182946666131056E-2</c:v>
                </c:pt>
                <c:pt idx="16">
                  <c:v>-0.53558783937866017</c:v>
                </c:pt>
                <c:pt idx="17">
                  <c:v>-0.61927113948944845</c:v>
                </c:pt>
                <c:pt idx="18">
                  <c:v>-0.60838088757476372</c:v>
                </c:pt>
                <c:pt idx="19">
                  <c:v>-0.53579470620806047</c:v>
                </c:pt>
                <c:pt idx="20">
                  <c:v>-5.988631384232454E-2</c:v>
                </c:pt>
                <c:pt idx="21">
                  <c:v>0.26106641138517062</c:v>
                </c:pt>
                <c:pt idx="22">
                  <c:v>0.29276626928391292</c:v>
                </c:pt>
                <c:pt idx="23">
                  <c:v>0.14945345236111079</c:v>
                </c:pt>
                <c:pt idx="24">
                  <c:v>0.12132776513610369</c:v>
                </c:pt>
                <c:pt idx="25">
                  <c:v>5.9572618342886748E-2</c:v>
                </c:pt>
                <c:pt idx="26">
                  <c:v>-2.1274634882629893E-2</c:v>
                </c:pt>
                <c:pt idx="27">
                  <c:v>0.31081086310116179</c:v>
                </c:pt>
                <c:pt idx="28">
                  <c:v>0.30832449639031456</c:v>
                </c:pt>
                <c:pt idx="29">
                  <c:v>0.45054578730428857</c:v>
                </c:pt>
                <c:pt idx="30">
                  <c:v>0.2547267243723017</c:v>
                </c:pt>
                <c:pt idx="31">
                  <c:v>0.13486686510861751</c:v>
                </c:pt>
                <c:pt idx="32">
                  <c:v>0.16062973198123057</c:v>
                </c:pt>
                <c:pt idx="33">
                  <c:v>0.43128115898663583</c:v>
                </c:pt>
                <c:pt idx="34">
                  <c:v>0.17522117958424785</c:v>
                </c:pt>
                <c:pt idx="35">
                  <c:v>0.42669577577135254</c:v>
                </c:pt>
                <c:pt idx="36">
                  <c:v>0.58750242199284652</c:v>
                </c:pt>
                <c:pt idx="37">
                  <c:v>0.62523547579447303</c:v>
                </c:pt>
                <c:pt idx="38">
                  <c:v>0.33122307090732739</c:v>
                </c:pt>
                <c:pt idx="39">
                  <c:v>0.11437742098909229</c:v>
                </c:pt>
              </c:numCache>
            </c:numRef>
          </c:val>
          <c:extLst>
            <c:ext xmlns:c16="http://schemas.microsoft.com/office/drawing/2014/chart" uri="{C3380CC4-5D6E-409C-BE32-E72D297353CC}">
              <c16:uniqueId val="{00000000-68EE-4AC4-87AC-49D686F5040D}"/>
            </c:ext>
          </c:extLst>
        </c:ser>
        <c:ser>
          <c:idx val="2"/>
          <c:order val="2"/>
          <c:tx>
            <c:strRef>
              <c:f>'Konsolide funding'!$AJ$1</c:f>
              <c:strCache>
                <c:ptCount val="1"/>
                <c:pt idx="0">
                  <c:v>Redemption risk (itfa/çekiliş riski)</c:v>
                </c:pt>
              </c:strCache>
            </c:strRef>
          </c:tx>
          <c:spPr>
            <a:solidFill>
              <a:schemeClr val="accent3"/>
            </a:solidFill>
            <a:ln>
              <a:noFill/>
            </a:ln>
            <a:effectLst/>
          </c:spPr>
          <c:invertIfNegative val="0"/>
          <c:cat>
            <c:numRef>
              <c:f>'Konsolide funding'!$AF$2:$AF$41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 funding'!$AJ$2:$AJ$41</c:f>
              <c:numCache>
                <c:formatCode>_-* #,##0.000_-;\-* #,##0.000_-;_-* "-"??_-;_-@_-</c:formatCode>
                <c:ptCount val="40"/>
                <c:pt idx="0">
                  <c:v>-0.22501708057093317</c:v>
                </c:pt>
                <c:pt idx="1">
                  <c:v>-0.13812744916507366</c:v>
                </c:pt>
                <c:pt idx="2">
                  <c:v>-0.29826329611169106</c:v>
                </c:pt>
                <c:pt idx="3">
                  <c:v>-8.2664777885215895E-2</c:v>
                </c:pt>
                <c:pt idx="4">
                  <c:v>-0.1564387757698589</c:v>
                </c:pt>
                <c:pt idx="5">
                  <c:v>-7.0738569937601456E-2</c:v>
                </c:pt>
                <c:pt idx="6">
                  <c:v>-0.30884611690105035</c:v>
                </c:pt>
                <c:pt idx="7">
                  <c:v>-0.40823400844270347</c:v>
                </c:pt>
                <c:pt idx="8">
                  <c:v>-0.39154427074691861</c:v>
                </c:pt>
                <c:pt idx="9">
                  <c:v>-0.35562182822064753</c:v>
                </c:pt>
                <c:pt idx="10">
                  <c:v>-0.43463681815541488</c:v>
                </c:pt>
                <c:pt idx="11">
                  <c:v>-0.33104700649912144</c:v>
                </c:pt>
                <c:pt idx="12">
                  <c:v>0.16290693101807061</c:v>
                </c:pt>
                <c:pt idx="13">
                  <c:v>0.24306767818514399</c:v>
                </c:pt>
                <c:pt idx="14">
                  <c:v>3.3630664867320706E-2</c:v>
                </c:pt>
                <c:pt idx="15">
                  <c:v>0.34615472856119245</c:v>
                </c:pt>
                <c:pt idx="16">
                  <c:v>-0.29425520738377897</c:v>
                </c:pt>
                <c:pt idx="17">
                  <c:v>4.3337837396965978E-2</c:v>
                </c:pt>
                <c:pt idx="18">
                  <c:v>-0.14715085877729933</c:v>
                </c:pt>
                <c:pt idx="19">
                  <c:v>-0.30169549736604251</c:v>
                </c:pt>
                <c:pt idx="20">
                  <c:v>-0.16981179729554474</c:v>
                </c:pt>
                <c:pt idx="21">
                  <c:v>-3.1843621386472162E-2</c:v>
                </c:pt>
                <c:pt idx="22">
                  <c:v>-3.8656910951612347E-2</c:v>
                </c:pt>
                <c:pt idx="23">
                  <c:v>1.5249847377164144E-2</c:v>
                </c:pt>
                <c:pt idx="24">
                  <c:v>-0.15369368013294599</c:v>
                </c:pt>
                <c:pt idx="25">
                  <c:v>-5.8037167220528318E-2</c:v>
                </c:pt>
                <c:pt idx="26">
                  <c:v>-0.21558823823582762</c:v>
                </c:pt>
                <c:pt idx="27">
                  <c:v>-0.25253071047280928</c:v>
                </c:pt>
                <c:pt idx="28">
                  <c:v>0.41666506429857941</c:v>
                </c:pt>
                <c:pt idx="29">
                  <c:v>0.37148638539805906</c:v>
                </c:pt>
                <c:pt idx="30">
                  <c:v>0.39214155382417482</c:v>
                </c:pt>
                <c:pt idx="31">
                  <c:v>0.36485765286457</c:v>
                </c:pt>
                <c:pt idx="32">
                  <c:v>0.42041008699174376</c:v>
                </c:pt>
                <c:pt idx="33">
                  <c:v>0.53442233852110888</c:v>
                </c:pt>
                <c:pt idx="34">
                  <c:v>0.2387808190053195</c:v>
                </c:pt>
                <c:pt idx="35">
                  <c:v>0.2913719064772925</c:v>
                </c:pt>
                <c:pt idx="36">
                  <c:v>0.24533408000722773</c:v>
                </c:pt>
                <c:pt idx="37">
                  <c:v>0.19676117189707243</c:v>
                </c:pt>
                <c:pt idx="38">
                  <c:v>-0.13241183256462499</c:v>
                </c:pt>
                <c:pt idx="39">
                  <c:v>-3.0618512997026545E-2</c:v>
                </c:pt>
              </c:numCache>
            </c:numRef>
          </c:val>
          <c:extLst>
            <c:ext xmlns:c16="http://schemas.microsoft.com/office/drawing/2014/chart" uri="{C3380CC4-5D6E-409C-BE32-E72D297353CC}">
              <c16:uniqueId val="{00000001-68EE-4AC4-87AC-49D686F5040D}"/>
            </c:ext>
          </c:extLst>
        </c:ser>
        <c:ser>
          <c:idx val="3"/>
          <c:order val="3"/>
          <c:tx>
            <c:strRef>
              <c:f>'Konsolide funding'!$AK$1</c:f>
              <c:strCache>
                <c:ptCount val="1"/>
                <c:pt idx="0">
                  <c:v>Rollover risk (vade çevirme / kısa vadeli fonlama)</c:v>
                </c:pt>
              </c:strCache>
            </c:strRef>
          </c:tx>
          <c:spPr>
            <a:solidFill>
              <a:schemeClr val="accent4"/>
            </a:solidFill>
            <a:ln>
              <a:noFill/>
            </a:ln>
            <a:effectLst/>
          </c:spPr>
          <c:invertIfNegative val="0"/>
          <c:cat>
            <c:numRef>
              <c:f>'Konsolide funding'!$AF$2:$AF$41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 funding'!$AK$2:$AK$41</c:f>
              <c:numCache>
                <c:formatCode>_-* #,##0.000_-;\-* #,##0.000_-;_-* "-"??_-;_-@_-</c:formatCode>
                <c:ptCount val="40"/>
                <c:pt idx="0">
                  <c:v>-0.2746795596072385</c:v>
                </c:pt>
                <c:pt idx="1">
                  <c:v>-0.34205736879128695</c:v>
                </c:pt>
                <c:pt idx="2">
                  <c:v>-0.41324287217100186</c:v>
                </c:pt>
                <c:pt idx="3">
                  <c:v>-0.4790848184705695</c:v>
                </c:pt>
                <c:pt idx="4">
                  <c:v>-0.55336944247231601</c:v>
                </c:pt>
                <c:pt idx="5">
                  <c:v>-0.58789177692831118</c:v>
                </c:pt>
                <c:pt idx="6">
                  <c:v>-0.64065782330512466</c:v>
                </c:pt>
                <c:pt idx="7">
                  <c:v>-1.0135486162926817</c:v>
                </c:pt>
                <c:pt idx="8">
                  <c:v>-0.44879991729681101</c:v>
                </c:pt>
                <c:pt idx="9">
                  <c:v>-0.12147568743991059</c:v>
                </c:pt>
                <c:pt idx="10">
                  <c:v>-0.14926863594014717</c:v>
                </c:pt>
                <c:pt idx="11">
                  <c:v>-0.28666807931549104</c:v>
                </c:pt>
                <c:pt idx="12">
                  <c:v>-0.23961217461601106</c:v>
                </c:pt>
                <c:pt idx="13">
                  <c:v>-0.27726101602051856</c:v>
                </c:pt>
                <c:pt idx="14">
                  <c:v>-0.41958491837358902</c:v>
                </c:pt>
                <c:pt idx="15">
                  <c:v>1.7037573809428896E-2</c:v>
                </c:pt>
                <c:pt idx="16">
                  <c:v>-6.2697887928909332E-2</c:v>
                </c:pt>
                <c:pt idx="17">
                  <c:v>-5.3639054806897166E-2</c:v>
                </c:pt>
                <c:pt idx="18">
                  <c:v>-0.16703544054833969</c:v>
                </c:pt>
                <c:pt idx="19">
                  <c:v>-0.47181430237181132</c:v>
                </c:pt>
                <c:pt idx="20">
                  <c:v>-0.40520703711164519</c:v>
                </c:pt>
                <c:pt idx="21">
                  <c:v>-0.48750999114513077</c:v>
                </c:pt>
                <c:pt idx="22">
                  <c:v>-0.38297564912789978</c:v>
                </c:pt>
                <c:pt idx="23">
                  <c:v>0.17844377723350693</c:v>
                </c:pt>
                <c:pt idx="24">
                  <c:v>0.419118705091796</c:v>
                </c:pt>
                <c:pt idx="25">
                  <c:v>0.27664614907041346</c:v>
                </c:pt>
                <c:pt idx="26">
                  <c:v>9.171182590532187E-2</c:v>
                </c:pt>
                <c:pt idx="27">
                  <c:v>0.36901541934122595</c:v>
                </c:pt>
                <c:pt idx="28">
                  <c:v>-0.32893345152989922</c:v>
                </c:pt>
                <c:pt idx="29">
                  <c:v>0.19399020739455494</c:v>
                </c:pt>
                <c:pt idx="30">
                  <c:v>0.47298277785289411</c:v>
                </c:pt>
                <c:pt idx="31">
                  <c:v>0.39146197161040774</c:v>
                </c:pt>
                <c:pt idx="32">
                  <c:v>0.56713410943510156</c:v>
                </c:pt>
                <c:pt idx="33">
                  <c:v>0.14370271839031051</c:v>
                </c:pt>
                <c:pt idx="34">
                  <c:v>0.13290263821797785</c:v>
                </c:pt>
                <c:pt idx="35">
                  <c:v>0.58950636947998425</c:v>
                </c:pt>
                <c:pt idx="36">
                  <c:v>1.0496184604514807</c:v>
                </c:pt>
                <c:pt idx="37">
                  <c:v>1.087438343231836</c:v>
                </c:pt>
                <c:pt idx="38">
                  <c:v>1.1506679357402054</c:v>
                </c:pt>
                <c:pt idx="39">
                  <c:v>1.4912503259451833</c:v>
                </c:pt>
              </c:numCache>
            </c:numRef>
          </c:val>
          <c:extLst>
            <c:ext xmlns:c16="http://schemas.microsoft.com/office/drawing/2014/chart" uri="{C3380CC4-5D6E-409C-BE32-E72D297353CC}">
              <c16:uniqueId val="{00000002-68EE-4AC4-87AC-49D686F5040D}"/>
            </c:ext>
          </c:extLst>
        </c:ser>
        <c:dLbls>
          <c:showLegendKey val="0"/>
          <c:showVal val="0"/>
          <c:showCatName val="0"/>
          <c:showSerName val="0"/>
          <c:showPercent val="0"/>
          <c:showBubbleSize val="0"/>
        </c:dLbls>
        <c:gapWidth val="0"/>
        <c:overlap val="100"/>
        <c:axId val="1924728560"/>
        <c:axId val="1924724816"/>
      </c:barChart>
      <c:lineChart>
        <c:grouping val="standard"/>
        <c:varyColors val="0"/>
        <c:ser>
          <c:idx val="0"/>
          <c:order val="0"/>
          <c:tx>
            <c:strRef>
              <c:f>'Konsolide funding'!$AH$1</c:f>
              <c:strCache>
                <c:ptCount val="1"/>
                <c:pt idx="0">
                  <c:v>Pillar 1</c:v>
                </c:pt>
              </c:strCache>
            </c:strRef>
          </c:tx>
          <c:spPr>
            <a:ln w="28575" cap="rnd">
              <a:solidFill>
                <a:schemeClr val="accent1"/>
              </a:solidFill>
              <a:round/>
            </a:ln>
            <a:effectLst/>
          </c:spPr>
          <c:marker>
            <c:symbol val="none"/>
          </c:marker>
          <c:cat>
            <c:numRef>
              <c:f>'Konsolide funding'!$AF$2:$AF$41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 funding'!$AH$2:$AH$41</c:f>
              <c:numCache>
                <c:formatCode>_-* #,##0.0_-;\-* #,##0.0_-;_-* "-"??_-;_-@_-</c:formatCode>
                <c:ptCount val="40"/>
                <c:pt idx="0">
                  <c:v>-0.67444763624628101</c:v>
                </c:pt>
                <c:pt idx="1">
                  <c:v>-0.615619509148982</c:v>
                </c:pt>
                <c:pt idx="2">
                  <c:v>-0.77390912035788695</c:v>
                </c:pt>
                <c:pt idx="3">
                  <c:v>-0.56091020741083086</c:v>
                </c:pt>
                <c:pt idx="4">
                  <c:v>-0.72544658715042987</c:v>
                </c:pt>
                <c:pt idx="5">
                  <c:v>-0.67805486688898808</c:v>
                </c:pt>
                <c:pt idx="6">
                  <c:v>-1.096737629875892</c:v>
                </c:pt>
                <c:pt idx="7">
                  <c:v>-1.6216811617143341</c:v>
                </c:pt>
                <c:pt idx="8">
                  <c:v>-1.213779568681272</c:v>
                </c:pt>
                <c:pt idx="9">
                  <c:v>-0.96073062902217754</c:v>
                </c:pt>
                <c:pt idx="10">
                  <c:v>-1.1105503509238526</c:v>
                </c:pt>
                <c:pt idx="11">
                  <c:v>-1.1425362058967754</c:v>
                </c:pt>
                <c:pt idx="12">
                  <c:v>-0.41765393392215588</c:v>
                </c:pt>
                <c:pt idx="13">
                  <c:v>-0.16887740817733915</c:v>
                </c:pt>
                <c:pt idx="14">
                  <c:v>-0.53615661913421575</c:v>
                </c:pt>
                <c:pt idx="15">
                  <c:v>0.30900935570449028</c:v>
                </c:pt>
                <c:pt idx="16">
                  <c:v>-0.89254093469134843</c:v>
                </c:pt>
                <c:pt idx="17">
                  <c:v>-0.62957235689937963</c:v>
                </c:pt>
                <c:pt idx="18">
                  <c:v>-0.92256718690040262</c:v>
                </c:pt>
                <c:pt idx="19">
                  <c:v>-1.3093045059459143</c:v>
                </c:pt>
                <c:pt idx="20">
                  <c:v>-0.63490514824951449</c:v>
                </c:pt>
                <c:pt idx="21">
                  <c:v>-0.25828720114643233</c:v>
                </c:pt>
                <c:pt idx="22">
                  <c:v>-0.12886629079559919</c:v>
                </c:pt>
                <c:pt idx="23">
                  <c:v>0.34314707697178187</c:v>
                </c:pt>
                <c:pt idx="24">
                  <c:v>0.38675279009495367</c:v>
                </c:pt>
                <c:pt idx="25">
                  <c:v>0.27818160019277188</c:v>
                </c:pt>
                <c:pt idx="26">
                  <c:v>-0.14515104721313565</c:v>
                </c:pt>
                <c:pt idx="27">
                  <c:v>0.42729557196957846</c:v>
                </c:pt>
                <c:pt idx="28">
                  <c:v>0.39605610915899475</c:v>
                </c:pt>
                <c:pt idx="29">
                  <c:v>1.0160223800969026</c:v>
                </c:pt>
                <c:pt idx="30">
                  <c:v>1.1198510560493706</c:v>
                </c:pt>
                <c:pt idx="31">
                  <c:v>0.89118648958359525</c:v>
                </c:pt>
                <c:pt idx="32">
                  <c:v>1.1481739284080759</c:v>
                </c:pt>
                <c:pt idx="33">
                  <c:v>1.1094062158980553</c:v>
                </c:pt>
                <c:pt idx="34">
                  <c:v>0.5469046368075452</c:v>
                </c:pt>
                <c:pt idx="35">
                  <c:v>1.3075740517286292</c:v>
                </c:pt>
                <c:pt idx="36">
                  <c:v>1.882454962451555</c:v>
                </c:pt>
                <c:pt idx="37">
                  <c:v>1.9094349909233814</c:v>
                </c:pt>
                <c:pt idx="38">
                  <c:v>1.3494791740829077</c:v>
                </c:pt>
                <c:pt idx="39">
                  <c:v>1.575009233937249</c:v>
                </c:pt>
              </c:numCache>
            </c:numRef>
          </c:val>
          <c:smooth val="0"/>
          <c:extLst>
            <c:ext xmlns:c16="http://schemas.microsoft.com/office/drawing/2014/chart" uri="{C3380CC4-5D6E-409C-BE32-E72D297353CC}">
              <c16:uniqueId val="{00000003-68EE-4AC4-87AC-49D686F5040D}"/>
            </c:ext>
          </c:extLst>
        </c:ser>
        <c:dLbls>
          <c:showLegendKey val="0"/>
          <c:showVal val="0"/>
          <c:showCatName val="0"/>
          <c:showSerName val="0"/>
          <c:showPercent val="0"/>
          <c:showBubbleSize val="0"/>
        </c:dLbls>
        <c:marker val="1"/>
        <c:smooth val="0"/>
        <c:axId val="1280467664"/>
        <c:axId val="1280467248"/>
      </c:lineChart>
      <c:dateAx>
        <c:axId val="1924728560"/>
        <c:scaling>
          <c:orientation val="minMax"/>
        </c:scaling>
        <c:delete val="0"/>
        <c:axPos val="b"/>
        <c:numFmt formatCode="[$-41F]mmmm\ yy;@" sourceLinked="0"/>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24724816"/>
        <c:crosses val="autoZero"/>
        <c:auto val="1"/>
        <c:lblOffset val="100"/>
        <c:baseTimeUnit val="months"/>
        <c:majorUnit val="6"/>
        <c:majorTimeUnit val="months"/>
      </c:dateAx>
      <c:valAx>
        <c:axId val="1924724816"/>
        <c:scaling>
          <c:orientation val="minMax"/>
        </c:scaling>
        <c:delete val="0"/>
        <c:axPos val="l"/>
        <c:majorGridlines>
          <c:spPr>
            <a:ln w="9525" cap="flat" cmpd="sng" algn="ctr">
              <a:solidFill>
                <a:schemeClr val="tx1">
                  <a:lumMod val="15000"/>
                  <a:lumOff val="85000"/>
                </a:schemeClr>
              </a:solidFill>
              <a:round/>
            </a:ln>
            <a:effectLst/>
          </c:spPr>
        </c:majorGridlines>
        <c:numFmt formatCode="_-* #,##0.000_-;\-* #,##0.00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24728560"/>
        <c:crosses val="autoZero"/>
        <c:crossBetween val="between"/>
      </c:valAx>
      <c:valAx>
        <c:axId val="1280467248"/>
        <c:scaling>
          <c:orientation val="minMax"/>
        </c:scaling>
        <c:delete val="0"/>
        <c:axPos val="r"/>
        <c:numFmt formatCode="_-* #,##0.0_-;\-* #,##0.0_-;_-* &quot;-&quot;??_-;_-@_-"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80467664"/>
        <c:crosses val="max"/>
        <c:crossBetween val="between"/>
      </c:valAx>
      <c:dateAx>
        <c:axId val="1280467664"/>
        <c:scaling>
          <c:orientation val="minMax"/>
        </c:scaling>
        <c:delete val="1"/>
        <c:axPos val="b"/>
        <c:numFmt formatCode="m/d/yyyy" sourceLinked="1"/>
        <c:majorTickMark val="out"/>
        <c:minorTickMark val="none"/>
        <c:tickLblPos val="nextTo"/>
        <c:crossAx val="1280467248"/>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'Konsolide funding'!$AM$1</c:f>
              <c:strCache>
                <c:ptCount val="1"/>
                <c:pt idx="0">
                  <c:v>Bankalar</c:v>
                </c:pt>
              </c:strCache>
            </c:strRef>
          </c:tx>
          <c:spPr>
            <a:solidFill>
              <a:schemeClr val="accent1"/>
            </a:solidFill>
            <a:ln>
              <a:noFill/>
            </a:ln>
            <a:effectLst/>
          </c:spPr>
          <c:invertIfNegative val="0"/>
          <c:cat>
            <c:numRef>
              <c:f>'Konsolide funding'!$AF$2:$AF$41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 funding'!$AM$2:$AM$41</c:f>
              <c:numCache>
                <c:formatCode>_(* #,##0.00_);_(* \(#,##0.00\);_(* "-"??_);_(@_)</c:formatCode>
                <c:ptCount val="40"/>
                <c:pt idx="0">
                  <c:v>-6.2688958914609377E-2</c:v>
                </c:pt>
                <c:pt idx="1">
                  <c:v>-6.0128536857698006E-2</c:v>
                </c:pt>
                <c:pt idx="2">
                  <c:v>-0.21738052985129269</c:v>
                </c:pt>
                <c:pt idx="3">
                  <c:v>-3.2632677254719175E-2</c:v>
                </c:pt>
                <c:pt idx="4">
                  <c:v>-7.0146958574767396E-2</c:v>
                </c:pt>
                <c:pt idx="5">
                  <c:v>-0.10754835740314704</c:v>
                </c:pt>
                <c:pt idx="6">
                  <c:v>-0.11232255995351127</c:v>
                </c:pt>
                <c:pt idx="7">
                  <c:v>-0.54090480003038521</c:v>
                </c:pt>
                <c:pt idx="8">
                  <c:v>-0.30248270844942371</c:v>
                </c:pt>
                <c:pt idx="9">
                  <c:v>-0.12376304534714072</c:v>
                </c:pt>
                <c:pt idx="10">
                  <c:v>-0.11521312457699438</c:v>
                </c:pt>
                <c:pt idx="11">
                  <c:v>-0.11115843125151297</c:v>
                </c:pt>
                <c:pt idx="12">
                  <c:v>0.18590474391553494</c:v>
                </c:pt>
                <c:pt idx="13">
                  <c:v>0.27640800278775202</c:v>
                </c:pt>
                <c:pt idx="14">
                  <c:v>0.25585409958137811</c:v>
                </c:pt>
                <c:pt idx="15">
                  <c:v>0.23144837587859873</c:v>
                </c:pt>
                <c:pt idx="16">
                  <c:v>-0.14653950428848764</c:v>
                </c:pt>
                <c:pt idx="17">
                  <c:v>5.1860006928700221E-2</c:v>
                </c:pt>
                <c:pt idx="18">
                  <c:v>-0.17612441026150755</c:v>
                </c:pt>
                <c:pt idx="19">
                  <c:v>-0.34814350387332704</c:v>
                </c:pt>
                <c:pt idx="20">
                  <c:v>-0.52868147008946798</c:v>
                </c:pt>
                <c:pt idx="21">
                  <c:v>-0.36069798101672512</c:v>
                </c:pt>
                <c:pt idx="22">
                  <c:v>-0.31124073422602511</c:v>
                </c:pt>
                <c:pt idx="23">
                  <c:v>6.1166958847813063E-2</c:v>
                </c:pt>
                <c:pt idx="24">
                  <c:v>7.9166952873332905E-2</c:v>
                </c:pt>
                <c:pt idx="25">
                  <c:v>6.228857763593712E-2</c:v>
                </c:pt>
                <c:pt idx="26">
                  <c:v>-0.10208722840801625</c:v>
                </c:pt>
                <c:pt idx="27">
                  <c:v>-0.13546923223926655</c:v>
                </c:pt>
                <c:pt idx="28">
                  <c:v>-0.29585549450636434</c:v>
                </c:pt>
                <c:pt idx="29">
                  <c:v>-0.18806062939856391</c:v>
                </c:pt>
                <c:pt idx="30">
                  <c:v>-5.7393050069357306E-2</c:v>
                </c:pt>
                <c:pt idx="31">
                  <c:v>2.7667676588544958E-2</c:v>
                </c:pt>
                <c:pt idx="32">
                  <c:v>0.12208074569984304</c:v>
                </c:pt>
                <c:pt idx="33">
                  <c:v>0.28292884220050329</c:v>
                </c:pt>
                <c:pt idx="34">
                  <c:v>-0.1432063199755802</c:v>
                </c:pt>
                <c:pt idx="35">
                  <c:v>6.7750929282458086E-2</c:v>
                </c:pt>
                <c:pt idx="36">
                  <c:v>0.32217431702971244</c:v>
                </c:pt>
                <c:pt idx="37">
                  <c:v>0.64515938394160344</c:v>
                </c:pt>
                <c:pt idx="38">
                  <c:v>0.58513713256627697</c:v>
                </c:pt>
                <c:pt idx="39">
                  <c:v>0.88291833475269832</c:v>
                </c:pt>
              </c:numCache>
            </c:numRef>
          </c:val>
          <c:extLst>
            <c:ext xmlns:c16="http://schemas.microsoft.com/office/drawing/2014/chart" uri="{C3380CC4-5D6E-409C-BE32-E72D297353CC}">
              <c16:uniqueId val="{00000000-740E-40EE-BE5E-BE2FD1BCF85E}"/>
            </c:ext>
          </c:extLst>
        </c:ser>
        <c:ser>
          <c:idx val="1"/>
          <c:order val="1"/>
          <c:tx>
            <c:strRef>
              <c:f>'Konsolide funding'!$AN$1</c:f>
              <c:strCache>
                <c:ptCount val="1"/>
                <c:pt idx="0">
                  <c:v>Para piyasası fonları (PPF)</c:v>
                </c:pt>
              </c:strCache>
            </c:strRef>
          </c:tx>
          <c:spPr>
            <a:solidFill>
              <a:schemeClr val="accent2"/>
            </a:solidFill>
            <a:ln>
              <a:noFill/>
            </a:ln>
            <a:effectLst/>
          </c:spPr>
          <c:invertIfNegative val="0"/>
          <c:cat>
            <c:numRef>
              <c:f>'Konsolide funding'!$AF$2:$AF$41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 funding'!$AN$2:$AN$41</c:f>
              <c:numCache>
                <c:formatCode>_(* #,##0.00_);_(* \(#,##0.00\);_(* "-"??_);_(@_)</c:formatCode>
                <c:ptCount val="40"/>
                <c:pt idx="0">
                  <c:v>-0.46838159887616976</c:v>
                </c:pt>
                <c:pt idx="1">
                  <c:v>-0.3767494958445507</c:v>
                </c:pt>
                <c:pt idx="2">
                  <c:v>-3.3632706027991546E-3</c:v>
                </c:pt>
                <c:pt idx="3">
                  <c:v>0.36940170749317586</c:v>
                </c:pt>
                <c:pt idx="4">
                  <c:v>0.97854135542974596</c:v>
                </c:pt>
                <c:pt idx="5">
                  <c:v>1.4789350575317013</c:v>
                </c:pt>
                <c:pt idx="6">
                  <c:v>1.0095168496177851</c:v>
                </c:pt>
                <c:pt idx="7">
                  <c:v>0.99350463387216326</c:v>
                </c:pt>
                <c:pt idx="8">
                  <c:v>0.67851650418895426</c:v>
                </c:pt>
                <c:pt idx="9">
                  <c:v>0.24247119141609155</c:v>
                </c:pt>
                <c:pt idx="10">
                  <c:v>-0.17189048731741538</c:v>
                </c:pt>
                <c:pt idx="11">
                  <c:v>-0.16851817712292771</c:v>
                </c:pt>
                <c:pt idx="12">
                  <c:v>0.26526994108865598</c:v>
                </c:pt>
                <c:pt idx="13">
                  <c:v>0.71989134332496663</c:v>
                </c:pt>
                <c:pt idx="14">
                  <c:v>-0.30657524958239002</c:v>
                </c:pt>
                <c:pt idx="15">
                  <c:v>-4.8863124183883333E-2</c:v>
                </c:pt>
                <c:pt idx="16">
                  <c:v>-1.3597394396611369</c:v>
                </c:pt>
                <c:pt idx="17">
                  <c:v>-0.68780202806230151</c:v>
                </c:pt>
                <c:pt idx="18">
                  <c:v>-0.63834456130214889</c:v>
                </c:pt>
                <c:pt idx="19">
                  <c:v>-0.76086925473007383</c:v>
                </c:pt>
                <c:pt idx="20">
                  <c:v>-0.94376822608934807</c:v>
                </c:pt>
                <c:pt idx="21">
                  <c:v>-0.17138605736500442</c:v>
                </c:pt>
                <c:pt idx="22">
                  <c:v>0.32100792163582953</c:v>
                </c:pt>
                <c:pt idx="23">
                  <c:v>-0.63678381200782919</c:v>
                </c:pt>
                <c:pt idx="24">
                  <c:v>-0.84307350421932459</c:v>
                </c:pt>
                <c:pt idx="25">
                  <c:v>-0.64323045743273688</c:v>
                </c:pt>
                <c:pt idx="26">
                  <c:v>-0.67296381931298921</c:v>
                </c:pt>
                <c:pt idx="27">
                  <c:v>-0.15935792385481073</c:v>
                </c:pt>
                <c:pt idx="28">
                  <c:v>1.176296885100079</c:v>
                </c:pt>
                <c:pt idx="29">
                  <c:v>1.079791667637946</c:v>
                </c:pt>
                <c:pt idx="30">
                  <c:v>0.88139138163291941</c:v>
                </c:pt>
                <c:pt idx="31">
                  <c:v>0.95986596935497603</c:v>
                </c:pt>
                <c:pt idx="32">
                  <c:v>1.2751498630213973</c:v>
                </c:pt>
                <c:pt idx="33">
                  <c:v>0.9481859537247046</c:v>
                </c:pt>
                <c:pt idx="34">
                  <c:v>0.22246781460237899</c:v>
                </c:pt>
                <c:pt idx="35">
                  <c:v>0.22636824118239884</c:v>
                </c:pt>
                <c:pt idx="36">
                  <c:v>-0.28447007150637832</c:v>
                </c:pt>
                <c:pt idx="37">
                  <c:v>-1.0881096749336843</c:v>
                </c:pt>
                <c:pt idx="38">
                  <c:v>-1.7452880608614407</c:v>
                </c:pt>
                <c:pt idx="39">
                  <c:v>-1.647045986986482</c:v>
                </c:pt>
              </c:numCache>
            </c:numRef>
          </c:val>
          <c:extLst>
            <c:ext xmlns:c16="http://schemas.microsoft.com/office/drawing/2014/chart" uri="{C3380CC4-5D6E-409C-BE32-E72D297353CC}">
              <c16:uniqueId val="{00000001-740E-40EE-BE5E-BE2FD1BCF85E}"/>
            </c:ext>
          </c:extLst>
        </c:ser>
        <c:ser>
          <c:idx val="2"/>
          <c:order val="2"/>
          <c:tx>
            <c:strRef>
              <c:f>'Konsolide funding'!$AO$1</c:f>
              <c:strCache>
                <c:ptCount val="1"/>
                <c:pt idx="0">
                  <c:v>Fonlar</c:v>
                </c:pt>
              </c:strCache>
            </c:strRef>
          </c:tx>
          <c:spPr>
            <a:solidFill>
              <a:schemeClr val="accent3"/>
            </a:solidFill>
            <a:ln>
              <a:noFill/>
            </a:ln>
            <a:effectLst/>
          </c:spPr>
          <c:invertIfNegative val="0"/>
          <c:cat>
            <c:numRef>
              <c:f>'Konsolide funding'!$AF$2:$AF$41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 funding'!$AO$2:$AO$41</c:f>
              <c:numCache>
                <c:formatCode>_(* #,##0.00_);_(* \(#,##0.00\);_(* "-"??_);_(@_)</c:formatCode>
                <c:ptCount val="40"/>
                <c:pt idx="0">
                  <c:v>-0.67458968684753029</c:v>
                </c:pt>
                <c:pt idx="1">
                  <c:v>-0.42993866966279942</c:v>
                </c:pt>
                <c:pt idx="2">
                  <c:v>-0.28272621940438486</c:v>
                </c:pt>
                <c:pt idx="3">
                  <c:v>-0.5112210047873792</c:v>
                </c:pt>
                <c:pt idx="4">
                  <c:v>-0.6741808907021074</c:v>
                </c:pt>
                <c:pt idx="5">
                  <c:v>-0.76979170032476552</c:v>
                </c:pt>
                <c:pt idx="6">
                  <c:v>-0.94483924856035817</c:v>
                </c:pt>
                <c:pt idx="7">
                  <c:v>-1.0590023426267012</c:v>
                </c:pt>
                <c:pt idx="8">
                  <c:v>-1.1053535568472699</c:v>
                </c:pt>
                <c:pt idx="9">
                  <c:v>-0.66731468642946334</c:v>
                </c:pt>
                <c:pt idx="10">
                  <c:v>-0.49735085068200835</c:v>
                </c:pt>
                <c:pt idx="11">
                  <c:v>-0.54877533503049092</c:v>
                </c:pt>
                <c:pt idx="12">
                  <c:v>-0.31531968279184042</c:v>
                </c:pt>
                <c:pt idx="13">
                  <c:v>-0.16120226311320832</c:v>
                </c:pt>
                <c:pt idx="14">
                  <c:v>7.1815603039638548E-2</c:v>
                </c:pt>
                <c:pt idx="15">
                  <c:v>0.34118559679899013</c:v>
                </c:pt>
                <c:pt idx="16">
                  <c:v>6.3369267768822859E-2</c:v>
                </c:pt>
                <c:pt idx="17">
                  <c:v>0.37144733432463428</c:v>
                </c:pt>
                <c:pt idx="18">
                  <c:v>7.6505846678434783E-2</c:v>
                </c:pt>
                <c:pt idx="19">
                  <c:v>-0.23772348458367301</c:v>
                </c:pt>
                <c:pt idx="20">
                  <c:v>0.35132854774878602</c:v>
                </c:pt>
                <c:pt idx="21">
                  <c:v>0.14979362246823436</c:v>
                </c:pt>
                <c:pt idx="22">
                  <c:v>0.35402576121578216</c:v>
                </c:pt>
                <c:pt idx="23">
                  <c:v>0.48428450243859955</c:v>
                </c:pt>
                <c:pt idx="24">
                  <c:v>9.78994032786102E-2</c:v>
                </c:pt>
                <c:pt idx="25">
                  <c:v>0.11872842404913619</c:v>
                </c:pt>
                <c:pt idx="26">
                  <c:v>-3.0544070537712284E-2</c:v>
                </c:pt>
                <c:pt idx="27">
                  <c:v>0.17286385074726338</c:v>
                </c:pt>
                <c:pt idx="28">
                  <c:v>0.1854108632505812</c:v>
                </c:pt>
                <c:pt idx="29">
                  <c:v>0.21202694988839343</c:v>
                </c:pt>
                <c:pt idx="30">
                  <c:v>0.16899339629950363</c:v>
                </c:pt>
                <c:pt idx="31">
                  <c:v>-8.1445534992157315E-2</c:v>
                </c:pt>
                <c:pt idx="32">
                  <c:v>-1.0770655696396866E-2</c:v>
                </c:pt>
                <c:pt idx="33">
                  <c:v>0.51113392978152816</c:v>
                </c:pt>
                <c:pt idx="34">
                  <c:v>0.39492506005888361</c:v>
                </c:pt>
                <c:pt idx="35">
                  <c:v>0.60653246820657603</c:v>
                </c:pt>
                <c:pt idx="36">
                  <c:v>0.42052851997905344</c:v>
                </c:pt>
                <c:pt idx="37">
                  <c:v>0.46625504512753913</c:v>
                </c:pt>
                <c:pt idx="38">
                  <c:v>0.14853319299378401</c:v>
                </c:pt>
                <c:pt idx="39">
                  <c:v>-2.0820521959769096E-2</c:v>
                </c:pt>
              </c:numCache>
            </c:numRef>
          </c:val>
          <c:extLst>
            <c:ext xmlns:c16="http://schemas.microsoft.com/office/drawing/2014/chart" uri="{C3380CC4-5D6E-409C-BE32-E72D297353CC}">
              <c16:uniqueId val="{00000002-740E-40EE-BE5E-BE2FD1BCF85E}"/>
            </c:ext>
          </c:extLst>
        </c:ser>
        <c:ser>
          <c:idx val="3"/>
          <c:order val="3"/>
          <c:tx>
            <c:strRef>
              <c:f>'Konsolide funding'!$AP$1</c:f>
              <c:strCache>
                <c:ptCount val="1"/>
                <c:pt idx="0">
                  <c:v>Sigorta şirketleri</c:v>
                </c:pt>
              </c:strCache>
            </c:strRef>
          </c:tx>
          <c:spPr>
            <a:solidFill>
              <a:schemeClr val="accent4"/>
            </a:solidFill>
            <a:ln>
              <a:noFill/>
            </a:ln>
            <a:effectLst/>
          </c:spPr>
          <c:invertIfNegative val="0"/>
          <c:cat>
            <c:numRef>
              <c:f>'Konsolide funding'!$AF$2:$AF$41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 funding'!$AP$2:$AP$41</c:f>
              <c:numCache>
                <c:formatCode>_(* #,##0.00_);_(* \(#,##0.00\);_(* "-"??_);_(@_)</c:formatCode>
                <c:ptCount val="40"/>
                <c:pt idx="0">
                  <c:v>-0.44713001649728001</c:v>
                </c:pt>
                <c:pt idx="1">
                  <c:v>-0.26817072785912793</c:v>
                </c:pt>
                <c:pt idx="2">
                  <c:v>-0.60183832168428919</c:v>
                </c:pt>
                <c:pt idx="3">
                  <c:v>-0.51586573208512176</c:v>
                </c:pt>
                <c:pt idx="4">
                  <c:v>-0.34952930920208813</c:v>
                </c:pt>
                <c:pt idx="5">
                  <c:v>-0.38600819649160356</c:v>
                </c:pt>
                <c:pt idx="6">
                  <c:v>-0.93658737995102381</c:v>
                </c:pt>
                <c:pt idx="7">
                  <c:v>-0.73361366708324016</c:v>
                </c:pt>
                <c:pt idx="8">
                  <c:v>-0.58018629490660534</c:v>
                </c:pt>
                <c:pt idx="9">
                  <c:v>-0.9089395758228368</c:v>
                </c:pt>
                <c:pt idx="10">
                  <c:v>-1.174838734500262</c:v>
                </c:pt>
                <c:pt idx="11">
                  <c:v>-0.99356338227480157</c:v>
                </c:pt>
                <c:pt idx="12">
                  <c:v>-0.6793287563476228</c:v>
                </c:pt>
                <c:pt idx="13">
                  <c:v>-0.76198840474343854</c:v>
                </c:pt>
                <c:pt idx="14">
                  <c:v>-1.1912644946723538</c:v>
                </c:pt>
                <c:pt idx="15">
                  <c:v>-1.0322592006095943</c:v>
                </c:pt>
                <c:pt idx="16">
                  <c:v>-0.51024865335329928</c:v>
                </c:pt>
                <c:pt idx="17">
                  <c:v>-0.65322367880712473</c:v>
                </c:pt>
                <c:pt idx="18">
                  <c:v>-0.91488913264553773</c:v>
                </c:pt>
                <c:pt idx="19">
                  <c:v>-0.70313319231182281</c:v>
                </c:pt>
                <c:pt idx="20">
                  <c:v>-0.59645151882120973</c:v>
                </c:pt>
                <c:pt idx="21">
                  <c:v>-0.31608993417071912</c:v>
                </c:pt>
                <c:pt idx="22">
                  <c:v>-0.42115837999758909</c:v>
                </c:pt>
                <c:pt idx="23">
                  <c:v>-0.39351765300508834</c:v>
                </c:pt>
                <c:pt idx="24">
                  <c:v>-0.12187178931060731</c:v>
                </c:pt>
                <c:pt idx="25">
                  <c:v>-0.14948490125900959</c:v>
                </c:pt>
                <c:pt idx="26">
                  <c:v>-0.12286631490394295</c:v>
                </c:pt>
                <c:pt idx="27">
                  <c:v>0.44446996214580525</c:v>
                </c:pt>
                <c:pt idx="28">
                  <c:v>1.1675136494883027</c:v>
                </c:pt>
                <c:pt idx="29">
                  <c:v>1.5795981657558611</c:v>
                </c:pt>
                <c:pt idx="30">
                  <c:v>1.557894012475266</c:v>
                </c:pt>
                <c:pt idx="31">
                  <c:v>1.2079469107751912</c:v>
                </c:pt>
                <c:pt idx="32">
                  <c:v>1.463544221955414</c:v>
                </c:pt>
                <c:pt idx="33">
                  <c:v>1.1870745955021811</c:v>
                </c:pt>
                <c:pt idx="34">
                  <c:v>1.1954669519782601</c:v>
                </c:pt>
                <c:pt idx="35">
                  <c:v>1.1201910794340504</c:v>
                </c:pt>
                <c:pt idx="36">
                  <c:v>1.7468021470497159</c:v>
                </c:pt>
                <c:pt idx="37">
                  <c:v>1.7038003496873471</c:v>
                </c:pt>
                <c:pt idx="38">
                  <c:v>1.116677899415855</c:v>
                </c:pt>
                <c:pt idx="39">
                  <c:v>0.97306739765397243</c:v>
                </c:pt>
              </c:numCache>
            </c:numRef>
          </c:val>
          <c:extLst>
            <c:ext xmlns:c16="http://schemas.microsoft.com/office/drawing/2014/chart" uri="{C3380CC4-5D6E-409C-BE32-E72D297353CC}">
              <c16:uniqueId val="{00000003-740E-40EE-BE5E-BE2FD1BCF85E}"/>
            </c:ext>
          </c:extLst>
        </c:ser>
        <c:ser>
          <c:idx val="4"/>
          <c:order val="4"/>
          <c:tx>
            <c:strRef>
              <c:f>'Konsolide funding'!$AQ$1</c:f>
              <c:strCache>
                <c:ptCount val="1"/>
                <c:pt idx="0">
                  <c:v>Emeklilik fonları</c:v>
                </c:pt>
              </c:strCache>
            </c:strRef>
          </c:tx>
          <c:spPr>
            <a:solidFill>
              <a:schemeClr val="accent5"/>
            </a:solidFill>
            <a:ln>
              <a:noFill/>
            </a:ln>
            <a:effectLst/>
          </c:spPr>
          <c:invertIfNegative val="0"/>
          <c:cat>
            <c:numRef>
              <c:f>'Konsolide funding'!$AF$2:$AF$41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 funding'!$AQ$2:$AQ$41</c:f>
              <c:numCache>
                <c:formatCode>_(* #,##0.00_);_(* \(#,##0.00\);_(* "-"??_);_(@_)</c:formatCode>
                <c:ptCount val="40"/>
                <c:pt idx="0">
                  <c:v>0.36241013535930244</c:v>
                </c:pt>
                <c:pt idx="1">
                  <c:v>0.30360343870118445</c:v>
                </c:pt>
                <c:pt idx="2">
                  <c:v>-0.1619970769123843</c:v>
                </c:pt>
                <c:pt idx="3">
                  <c:v>-4.9240681150046151E-2</c:v>
                </c:pt>
                <c:pt idx="4">
                  <c:v>-1.0514732451010205</c:v>
                </c:pt>
                <c:pt idx="5">
                  <c:v>-0.8824701922204673</c:v>
                </c:pt>
                <c:pt idx="6">
                  <c:v>-0.9071850463956963</c:v>
                </c:pt>
                <c:pt idx="7">
                  <c:v>-0.87159411069893922</c:v>
                </c:pt>
                <c:pt idx="8">
                  <c:v>-0.80298804853169781</c:v>
                </c:pt>
                <c:pt idx="9">
                  <c:v>-0.68744660535829871</c:v>
                </c:pt>
                <c:pt idx="10">
                  <c:v>-0.63691880877218354</c:v>
                </c:pt>
                <c:pt idx="11">
                  <c:v>-0.63030805749781393</c:v>
                </c:pt>
                <c:pt idx="12">
                  <c:v>-0.53594411982921453</c:v>
                </c:pt>
                <c:pt idx="13">
                  <c:v>-0.41609227555617961</c:v>
                </c:pt>
                <c:pt idx="14">
                  <c:v>-0.6261296855966153</c:v>
                </c:pt>
                <c:pt idx="15">
                  <c:v>0.62921094689808799</c:v>
                </c:pt>
                <c:pt idx="16">
                  <c:v>-1.375857152075209</c:v>
                </c:pt>
                <c:pt idx="17">
                  <c:v>-1.482457226576851</c:v>
                </c:pt>
                <c:pt idx="18">
                  <c:v>-0.87451142271919091</c:v>
                </c:pt>
                <c:pt idx="19">
                  <c:v>-0.83326735009817121</c:v>
                </c:pt>
                <c:pt idx="20">
                  <c:v>0.53921675616302778</c:v>
                </c:pt>
                <c:pt idx="21">
                  <c:v>0.86966934744454016</c:v>
                </c:pt>
                <c:pt idx="22">
                  <c:v>0.74781543795643668</c:v>
                </c:pt>
                <c:pt idx="23">
                  <c:v>0.54896979807172519</c:v>
                </c:pt>
                <c:pt idx="24">
                  <c:v>0.52180299425564325</c:v>
                </c:pt>
                <c:pt idx="25">
                  <c:v>0.61303458056760973</c:v>
                </c:pt>
                <c:pt idx="26">
                  <c:v>0.31449756823841596</c:v>
                </c:pt>
                <c:pt idx="27">
                  <c:v>0.51852498671355729</c:v>
                </c:pt>
                <c:pt idx="28">
                  <c:v>1.1657482215861705</c:v>
                </c:pt>
                <c:pt idx="29">
                  <c:v>1.3838335929621073</c:v>
                </c:pt>
                <c:pt idx="30">
                  <c:v>1.1995246929695988</c:v>
                </c:pt>
                <c:pt idx="31">
                  <c:v>0.81995535548471177</c:v>
                </c:pt>
                <c:pt idx="32">
                  <c:v>0.51142240934717398</c:v>
                </c:pt>
                <c:pt idx="33">
                  <c:v>0.492581248420428</c:v>
                </c:pt>
                <c:pt idx="34">
                  <c:v>0.48631885883218645</c:v>
                </c:pt>
                <c:pt idx="35">
                  <c:v>0.49950458707730094</c:v>
                </c:pt>
                <c:pt idx="36">
                  <c:v>0.54478098831851163</c:v>
                </c:pt>
                <c:pt idx="37">
                  <c:v>0.1355532684908268</c:v>
                </c:pt>
                <c:pt idx="38">
                  <c:v>2.2338763815255829E-2</c:v>
                </c:pt>
                <c:pt idx="39">
                  <c:v>-0.18243234789696139</c:v>
                </c:pt>
              </c:numCache>
            </c:numRef>
          </c:val>
          <c:extLst>
            <c:ext xmlns:c16="http://schemas.microsoft.com/office/drawing/2014/chart" uri="{C3380CC4-5D6E-409C-BE32-E72D297353CC}">
              <c16:uniqueId val="{00000004-740E-40EE-BE5E-BE2FD1BCF85E}"/>
            </c:ext>
          </c:extLst>
        </c:ser>
        <c:dLbls>
          <c:showLegendKey val="0"/>
          <c:showVal val="0"/>
          <c:showCatName val="0"/>
          <c:showSerName val="0"/>
          <c:showPercent val="0"/>
          <c:showBubbleSize val="0"/>
        </c:dLbls>
        <c:gapWidth val="0"/>
        <c:overlap val="100"/>
        <c:axId val="1590729472"/>
        <c:axId val="1590719904"/>
      </c:barChart>
      <c:lineChart>
        <c:grouping val="standard"/>
        <c:varyColors val="0"/>
        <c:ser>
          <c:idx val="5"/>
          <c:order val="5"/>
          <c:tx>
            <c:strRef>
              <c:f>'Konsolide funding'!$AR$1</c:f>
              <c:strCache>
                <c:ptCount val="1"/>
                <c:pt idx="0">
                  <c:v>Pillar 1</c:v>
                </c:pt>
              </c:strCache>
            </c:strRef>
          </c:tx>
          <c:spPr>
            <a:ln w="28575" cap="rnd">
              <a:solidFill>
                <a:schemeClr val="accent6"/>
              </a:solidFill>
              <a:round/>
            </a:ln>
            <a:effectLst/>
          </c:spPr>
          <c:marker>
            <c:symbol val="none"/>
          </c:marker>
          <c:cat>
            <c:numRef>
              <c:f>'Konsolide funding'!$AF$2:$AF$41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 funding'!$AR$2:$AR$41</c:f>
              <c:numCache>
                <c:formatCode>General</c:formatCode>
                <c:ptCount val="40"/>
                <c:pt idx="0">
                  <c:v>-0.67444763624628101</c:v>
                </c:pt>
                <c:pt idx="1">
                  <c:v>-0.615619509148982</c:v>
                </c:pt>
                <c:pt idx="2">
                  <c:v>-0.77390912035788695</c:v>
                </c:pt>
                <c:pt idx="3">
                  <c:v>-0.56091020741083086</c:v>
                </c:pt>
                <c:pt idx="4">
                  <c:v>-0.72544658715042987</c:v>
                </c:pt>
                <c:pt idx="5">
                  <c:v>-0.67805486688898808</c:v>
                </c:pt>
                <c:pt idx="6">
                  <c:v>-1.096737629875892</c:v>
                </c:pt>
                <c:pt idx="7">
                  <c:v>-1.6216811617143341</c:v>
                </c:pt>
                <c:pt idx="8">
                  <c:v>-1.213779568681272</c:v>
                </c:pt>
                <c:pt idx="9">
                  <c:v>-0.96073062902217754</c:v>
                </c:pt>
                <c:pt idx="10">
                  <c:v>-1.1105503509238526</c:v>
                </c:pt>
                <c:pt idx="11">
                  <c:v>-1.1425362058967754</c:v>
                </c:pt>
                <c:pt idx="12">
                  <c:v>-0.41765393392215588</c:v>
                </c:pt>
                <c:pt idx="13">
                  <c:v>-0.16887740817733915</c:v>
                </c:pt>
                <c:pt idx="14">
                  <c:v>-0.53615661913421575</c:v>
                </c:pt>
                <c:pt idx="15">
                  <c:v>0.30900935570449028</c:v>
                </c:pt>
                <c:pt idx="16">
                  <c:v>-0.89254093469134843</c:v>
                </c:pt>
                <c:pt idx="17">
                  <c:v>-0.62957235689937963</c:v>
                </c:pt>
                <c:pt idx="18">
                  <c:v>-0.92256718690040262</c:v>
                </c:pt>
                <c:pt idx="19">
                  <c:v>-1.3093045059459143</c:v>
                </c:pt>
                <c:pt idx="20">
                  <c:v>-0.63490514824951449</c:v>
                </c:pt>
                <c:pt idx="21">
                  <c:v>-0.25828720114643233</c:v>
                </c:pt>
                <c:pt idx="22">
                  <c:v>-0.12886629079559919</c:v>
                </c:pt>
                <c:pt idx="23">
                  <c:v>0.34314707697178187</c:v>
                </c:pt>
                <c:pt idx="24">
                  <c:v>0.38675279009495367</c:v>
                </c:pt>
                <c:pt idx="25">
                  <c:v>0.27818160019277188</c:v>
                </c:pt>
                <c:pt idx="26">
                  <c:v>-0.14515104721313565</c:v>
                </c:pt>
                <c:pt idx="27">
                  <c:v>0.42729557196957846</c:v>
                </c:pt>
                <c:pt idx="28">
                  <c:v>0.39605610915899475</c:v>
                </c:pt>
                <c:pt idx="29">
                  <c:v>1.0160223800969026</c:v>
                </c:pt>
                <c:pt idx="30">
                  <c:v>1.1198510560493706</c:v>
                </c:pt>
                <c:pt idx="31">
                  <c:v>0.89118648958359525</c:v>
                </c:pt>
                <c:pt idx="32">
                  <c:v>1.1481739284080759</c:v>
                </c:pt>
                <c:pt idx="33">
                  <c:v>1.1094062158980553</c:v>
                </c:pt>
                <c:pt idx="34">
                  <c:v>0.5469046368075452</c:v>
                </c:pt>
                <c:pt idx="35">
                  <c:v>1.3075740517286292</c:v>
                </c:pt>
                <c:pt idx="36">
                  <c:v>1.882454962451555</c:v>
                </c:pt>
                <c:pt idx="37">
                  <c:v>1.9094349909233814</c:v>
                </c:pt>
                <c:pt idx="38">
                  <c:v>1.3494791740829077</c:v>
                </c:pt>
                <c:pt idx="39">
                  <c:v>1.575009233937249</c:v>
                </c:pt>
              </c:numCache>
            </c:numRef>
          </c:val>
          <c:smooth val="0"/>
          <c:extLst>
            <c:ext xmlns:c16="http://schemas.microsoft.com/office/drawing/2014/chart" uri="{C3380CC4-5D6E-409C-BE32-E72D297353CC}">
              <c16:uniqueId val="{00000005-740E-40EE-BE5E-BE2FD1BCF85E}"/>
            </c:ext>
          </c:extLst>
        </c:ser>
        <c:dLbls>
          <c:showLegendKey val="0"/>
          <c:showVal val="0"/>
          <c:showCatName val="0"/>
          <c:showSerName val="0"/>
          <c:showPercent val="0"/>
          <c:showBubbleSize val="0"/>
        </c:dLbls>
        <c:marker val="1"/>
        <c:smooth val="0"/>
        <c:axId val="1892296688"/>
        <c:axId val="1892292528"/>
      </c:lineChart>
      <c:dateAx>
        <c:axId val="1590729472"/>
        <c:scaling>
          <c:orientation val="minMax"/>
        </c:scaling>
        <c:delete val="0"/>
        <c:axPos val="b"/>
        <c:numFmt formatCode="[$-41F]mmmm\ yy;@" sourceLinked="0"/>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90719904"/>
        <c:crosses val="autoZero"/>
        <c:auto val="1"/>
        <c:lblOffset val="100"/>
        <c:baseTimeUnit val="months"/>
        <c:majorUnit val="6"/>
        <c:majorTimeUnit val="months"/>
      </c:dateAx>
      <c:valAx>
        <c:axId val="1590719904"/>
        <c:scaling>
          <c:orientation val="minMax"/>
        </c:scaling>
        <c:delete val="0"/>
        <c:axPos val="l"/>
        <c:majorGridlines>
          <c:spPr>
            <a:ln w="9525" cap="flat" cmpd="sng" algn="ctr">
              <a:solidFill>
                <a:schemeClr val="tx1">
                  <a:lumMod val="15000"/>
                  <a:lumOff val="85000"/>
                </a:schemeClr>
              </a:solidFill>
              <a:round/>
            </a:ln>
            <a:effectLst/>
          </c:spPr>
        </c:majorGridlines>
        <c:numFmt formatCode="_(* #,##0.00_);_(* \(#,##0.0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90729472"/>
        <c:crosses val="autoZero"/>
        <c:crossBetween val="between"/>
      </c:valAx>
      <c:valAx>
        <c:axId val="1892292528"/>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2296688"/>
        <c:crosses val="max"/>
        <c:crossBetween val="between"/>
      </c:valAx>
      <c:dateAx>
        <c:axId val="1892296688"/>
        <c:scaling>
          <c:orientation val="minMax"/>
        </c:scaling>
        <c:delete val="1"/>
        <c:axPos val="b"/>
        <c:numFmt formatCode="m/d/yyyy" sourceLinked="1"/>
        <c:majorTickMark val="out"/>
        <c:minorTickMark val="none"/>
        <c:tickLblPos val="nextTo"/>
        <c:crossAx val="1892292528"/>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t>Pillar 2:</a:t>
            </a:r>
            <a:r>
              <a:rPr lang="tr-TR" b="1" dirty="0"/>
              <a:t> Bulaşma ve Yayılma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KONS!$S$1</c:f>
              <c:strCache>
                <c:ptCount val="1"/>
                <c:pt idx="0">
                  <c:v>Pillar 2:</c:v>
                </c:pt>
              </c:strCache>
            </c:strRef>
          </c:tx>
          <c:spPr>
            <a:ln w="28575" cap="rnd">
              <a:solidFill>
                <a:schemeClr val="accent1"/>
              </a:solidFill>
              <a:round/>
            </a:ln>
            <a:effectLst/>
          </c:spPr>
          <c:marker>
            <c:symbol val="none"/>
          </c:marker>
          <c:cat>
            <c:numRef>
              <c:f>KONS!$A$2:$A$41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KONS!$S$2:$S$41</c:f>
              <c:numCache>
                <c:formatCode>_-* #,##0.0_-;\-* #,##0.0_-;_-* "-"??_-;_-@_-</c:formatCode>
                <c:ptCount val="40"/>
                <c:pt idx="0">
                  <c:v>-0.6286324772842693</c:v>
                </c:pt>
                <c:pt idx="1">
                  <c:v>-0.66120846893156471</c:v>
                </c:pt>
                <c:pt idx="2">
                  <c:v>-0.46058374489210135</c:v>
                </c:pt>
                <c:pt idx="3">
                  <c:v>-0.52710064443561822</c:v>
                </c:pt>
                <c:pt idx="4">
                  <c:v>-0.52524513954626473</c:v>
                </c:pt>
                <c:pt idx="5">
                  <c:v>-0.59059554208412046</c:v>
                </c:pt>
                <c:pt idx="6">
                  <c:v>-0.56987609594865363</c:v>
                </c:pt>
                <c:pt idx="7">
                  <c:v>-0.61793314752706441</c:v>
                </c:pt>
                <c:pt idx="8">
                  <c:v>-0.66039174105678855</c:v>
                </c:pt>
                <c:pt idx="9">
                  <c:v>-0.39232181089662943</c:v>
                </c:pt>
                <c:pt idx="10">
                  <c:v>-0.32704378217020125</c:v>
                </c:pt>
                <c:pt idx="11">
                  <c:v>-0.37818387309266849</c:v>
                </c:pt>
                <c:pt idx="12">
                  <c:v>-0.22051823474385712</c:v>
                </c:pt>
                <c:pt idx="13">
                  <c:v>-0.20298594091320271</c:v>
                </c:pt>
                <c:pt idx="14">
                  <c:v>1.2200572955590523E-2</c:v>
                </c:pt>
                <c:pt idx="15">
                  <c:v>0.38779195147786738</c:v>
                </c:pt>
                <c:pt idx="16">
                  <c:v>0.10208437372934068</c:v>
                </c:pt>
                <c:pt idx="17">
                  <c:v>-7.1094847946482742E-2</c:v>
                </c:pt>
                <c:pt idx="18">
                  <c:v>-0.21892264481823215</c:v>
                </c:pt>
                <c:pt idx="19">
                  <c:v>-0.29964232421219295</c:v>
                </c:pt>
                <c:pt idx="20">
                  <c:v>7.5876915244908749E-2</c:v>
                </c:pt>
                <c:pt idx="21">
                  <c:v>0.11888321197074564</c:v>
                </c:pt>
                <c:pt idx="22">
                  <c:v>-0.2284587554153665</c:v>
                </c:pt>
                <c:pt idx="23">
                  <c:v>-8.6226799819952848E-2</c:v>
                </c:pt>
                <c:pt idx="24">
                  <c:v>-6.5068332677864632E-3</c:v>
                </c:pt>
                <c:pt idx="25">
                  <c:v>6.1383753883881703E-3</c:v>
                </c:pt>
                <c:pt idx="26">
                  <c:v>-0.24163475351470207</c:v>
                </c:pt>
                <c:pt idx="27">
                  <c:v>6.6208964406384213E-2</c:v>
                </c:pt>
                <c:pt idx="28">
                  <c:v>8.9680387062495648E-2</c:v>
                </c:pt>
                <c:pt idx="29">
                  <c:v>0.35970681494267459</c:v>
                </c:pt>
                <c:pt idx="30">
                  <c:v>0.33086376323262329</c:v>
                </c:pt>
                <c:pt idx="31">
                  <c:v>0.17619994078355369</c:v>
                </c:pt>
                <c:pt idx="32">
                  <c:v>0.22650205802993406</c:v>
                </c:pt>
                <c:pt idx="33">
                  <c:v>0.33913624474948767</c:v>
                </c:pt>
                <c:pt idx="34">
                  <c:v>0.45132236098009831</c:v>
                </c:pt>
                <c:pt idx="35">
                  <c:v>0.92440189378549942</c:v>
                </c:pt>
                <c:pt idx="36">
                  <c:v>1.1033457720816156</c:v>
                </c:pt>
                <c:pt idx="37">
                  <c:v>1.0738806077221668</c:v>
                </c:pt>
                <c:pt idx="38">
                  <c:v>0.80053525377386614</c:v>
                </c:pt>
                <c:pt idx="39">
                  <c:v>0.6719598123303121</c:v>
                </c:pt>
              </c:numCache>
            </c:numRef>
          </c:val>
          <c:smooth val="0"/>
          <c:extLst>
            <c:ext xmlns:c16="http://schemas.microsoft.com/office/drawing/2014/chart" uri="{C3380CC4-5D6E-409C-BE32-E72D297353CC}">
              <c16:uniqueId val="{00000000-60F3-4D31-98CB-CBCEB89CF2BD}"/>
            </c:ext>
          </c:extLst>
        </c:ser>
        <c:dLbls>
          <c:showLegendKey val="0"/>
          <c:showVal val="0"/>
          <c:showCatName val="0"/>
          <c:showSerName val="0"/>
          <c:showPercent val="0"/>
          <c:showBubbleSize val="0"/>
        </c:dLbls>
        <c:smooth val="0"/>
        <c:axId val="652565455"/>
        <c:axId val="652565871"/>
      </c:lineChart>
      <c:dateAx>
        <c:axId val="652565455"/>
        <c:scaling>
          <c:orientation val="minMax"/>
        </c:scaling>
        <c:delete val="0"/>
        <c:axPos val="b"/>
        <c:numFmt formatCode="m/d/yyyy"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2565871"/>
        <c:crosses val="autoZero"/>
        <c:auto val="1"/>
        <c:lblOffset val="100"/>
        <c:baseTimeUnit val="months"/>
      </c:dateAx>
      <c:valAx>
        <c:axId val="652565871"/>
        <c:scaling>
          <c:orientation val="minMax"/>
        </c:scaling>
        <c:delete val="0"/>
        <c:axPos val="l"/>
        <c:majorGridlines>
          <c:spPr>
            <a:ln w="9525" cap="flat" cmpd="sng" algn="ctr">
              <a:solidFill>
                <a:schemeClr val="tx1">
                  <a:lumMod val="15000"/>
                  <a:lumOff val="85000"/>
                </a:schemeClr>
              </a:solidFill>
              <a:round/>
            </a:ln>
            <a:effectLst/>
          </c:spPr>
        </c:majorGridlines>
        <c:numFmt formatCode="_-* #,##0.0_-;\-* #,##0.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256545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a:t>Bulaşma ve</a:t>
            </a:r>
            <a:r>
              <a:rPr lang="tr-TR" baseline="0"/>
              <a:t> Yayılma</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KONS!$O$1</c:f>
              <c:strCache>
                <c:ptCount val="1"/>
                <c:pt idx="0">
                  <c:v>Financing Conditions</c:v>
                </c:pt>
              </c:strCache>
            </c:strRef>
          </c:tx>
          <c:spPr>
            <a:solidFill>
              <a:schemeClr val="accent1"/>
            </a:solidFill>
            <a:ln>
              <a:noFill/>
            </a:ln>
            <a:effectLst/>
          </c:spPr>
          <c:invertIfNegative val="0"/>
          <c:cat>
            <c:numRef>
              <c:f>KONS!$A$2:$A$41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KONS!$O$2:$O$41</c:f>
              <c:numCache>
                <c:formatCode>_-* #,##0.0_-;\-* #,##0.0_-;_-* "-"??_-;_-@_-</c:formatCode>
                <c:ptCount val="40"/>
                <c:pt idx="0">
                  <c:v>-0.31251919654075294</c:v>
                </c:pt>
                <c:pt idx="1">
                  <c:v>-0.34532244206855905</c:v>
                </c:pt>
                <c:pt idx="2">
                  <c:v>-0.43309769142881627</c:v>
                </c:pt>
                <c:pt idx="3">
                  <c:v>-0.47331213891964558</c:v>
                </c:pt>
                <c:pt idx="4">
                  <c:v>-0.57486859189330464</c:v>
                </c:pt>
                <c:pt idx="5">
                  <c:v>-0.6031658406202326</c:v>
                </c:pt>
                <c:pt idx="6">
                  <c:v>-0.60083388637071822</c:v>
                </c:pt>
                <c:pt idx="7">
                  <c:v>-0.69081516157093847</c:v>
                </c:pt>
                <c:pt idx="8">
                  <c:v>-0.57784487343851143</c:v>
                </c:pt>
                <c:pt idx="9">
                  <c:v>-0.44270845994106395</c:v>
                </c:pt>
                <c:pt idx="10">
                  <c:v>-0.46604338778840698</c:v>
                </c:pt>
                <c:pt idx="11">
                  <c:v>-0.44989962390732091</c:v>
                </c:pt>
                <c:pt idx="12">
                  <c:v>-0.40869696755995472</c:v>
                </c:pt>
                <c:pt idx="13">
                  <c:v>-0.16401086054133443</c:v>
                </c:pt>
                <c:pt idx="14">
                  <c:v>-4.710768410707636E-3</c:v>
                </c:pt>
                <c:pt idx="15">
                  <c:v>0.47263640154654696</c:v>
                </c:pt>
                <c:pt idx="16">
                  <c:v>0.3825671785222855</c:v>
                </c:pt>
                <c:pt idx="17">
                  <c:v>0.32106203513933618</c:v>
                </c:pt>
                <c:pt idx="18">
                  <c:v>3.3222830517578551E-2</c:v>
                </c:pt>
                <c:pt idx="19">
                  <c:v>-0.20314054447849597</c:v>
                </c:pt>
                <c:pt idx="20">
                  <c:v>-0.34619917099353947</c:v>
                </c:pt>
                <c:pt idx="21">
                  <c:v>-0.42659073800799563</c:v>
                </c:pt>
                <c:pt idx="22">
                  <c:v>-0.75055024526723446</c:v>
                </c:pt>
                <c:pt idx="23">
                  <c:v>-0.35183097697444726</c:v>
                </c:pt>
                <c:pt idx="24">
                  <c:v>0.10192255033462395</c:v>
                </c:pt>
                <c:pt idx="25">
                  <c:v>0.24141285759233469</c:v>
                </c:pt>
                <c:pt idx="26">
                  <c:v>-0.2240343916537717</c:v>
                </c:pt>
                <c:pt idx="27">
                  <c:v>0.20183230396153395</c:v>
                </c:pt>
                <c:pt idx="28">
                  <c:v>-0.19354335414773893</c:v>
                </c:pt>
                <c:pt idx="29">
                  <c:v>0.58253926346388407</c:v>
                </c:pt>
                <c:pt idx="30">
                  <c:v>0.74965635004918596</c:v>
                </c:pt>
                <c:pt idx="31">
                  <c:v>0.34739110184987992</c:v>
                </c:pt>
                <c:pt idx="32">
                  <c:v>0.24243501510312679</c:v>
                </c:pt>
                <c:pt idx="33">
                  <c:v>-7.7006537439576681E-2</c:v>
                </c:pt>
                <c:pt idx="34">
                  <c:v>-9.3685595279128939E-2</c:v>
                </c:pt>
                <c:pt idx="35">
                  <c:v>0.46655284892393545</c:v>
                </c:pt>
                <c:pt idx="36">
                  <c:v>0.97029788056875022</c:v>
                </c:pt>
                <c:pt idx="37">
                  <c:v>1.2841557278754536</c:v>
                </c:pt>
                <c:pt idx="38">
                  <c:v>1.2700788424323604</c:v>
                </c:pt>
                <c:pt idx="39">
                  <c:v>1.5754456624544027</c:v>
                </c:pt>
              </c:numCache>
            </c:numRef>
          </c:val>
          <c:extLst>
            <c:ext xmlns:c16="http://schemas.microsoft.com/office/drawing/2014/chart" uri="{C3380CC4-5D6E-409C-BE32-E72D297353CC}">
              <c16:uniqueId val="{00000000-CC27-4CDB-923F-3859F2C809B6}"/>
            </c:ext>
          </c:extLst>
        </c:ser>
        <c:ser>
          <c:idx val="1"/>
          <c:order val="1"/>
          <c:tx>
            <c:strRef>
              <c:f>KONS!$P$1</c:f>
              <c:strCache>
                <c:ptCount val="1"/>
                <c:pt idx="0">
                  <c:v>Interconnectedness</c:v>
                </c:pt>
              </c:strCache>
            </c:strRef>
          </c:tx>
          <c:spPr>
            <a:solidFill>
              <a:schemeClr val="accent2"/>
            </a:solidFill>
            <a:ln>
              <a:noFill/>
            </a:ln>
            <a:effectLst/>
          </c:spPr>
          <c:invertIfNegative val="0"/>
          <c:cat>
            <c:numRef>
              <c:f>KONS!$A$2:$A$41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KONS!$P$2:$P$41</c:f>
              <c:numCache>
                <c:formatCode>_-* #,##0.0_-;\-* #,##0.0_-;_-* "-"??_-;_-@_-</c:formatCode>
                <c:ptCount val="40"/>
                <c:pt idx="0">
                  <c:v>-0.65241214613774323</c:v>
                </c:pt>
                <c:pt idx="1">
                  <c:v>-0.79118738727666016</c:v>
                </c:pt>
                <c:pt idx="2">
                  <c:v>-0.90860686914083211</c:v>
                </c:pt>
                <c:pt idx="3">
                  <c:v>-0.82932545268013025</c:v>
                </c:pt>
                <c:pt idx="4">
                  <c:v>-0.67260287088019277</c:v>
                </c:pt>
                <c:pt idx="5">
                  <c:v>-0.45564427084614795</c:v>
                </c:pt>
                <c:pt idx="6">
                  <c:v>-0.14964601579564868</c:v>
                </c:pt>
                <c:pt idx="7">
                  <c:v>-0.26564620097239766</c:v>
                </c:pt>
                <c:pt idx="8">
                  <c:v>-0.35627866438824446</c:v>
                </c:pt>
                <c:pt idx="9">
                  <c:v>-5.3966220777497145E-2</c:v>
                </c:pt>
                <c:pt idx="10">
                  <c:v>6.7094965253396179E-3</c:v>
                </c:pt>
                <c:pt idx="11">
                  <c:v>-0.11505745263192416</c:v>
                </c:pt>
                <c:pt idx="12">
                  <c:v>0.13541508314021833</c:v>
                </c:pt>
                <c:pt idx="13">
                  <c:v>-4.062916663627672E-2</c:v>
                </c:pt>
                <c:pt idx="14">
                  <c:v>-4.6073479589787553E-2</c:v>
                </c:pt>
                <c:pt idx="15">
                  <c:v>0.38450122174609547</c:v>
                </c:pt>
                <c:pt idx="16">
                  <c:v>-4.34386241203236E-2</c:v>
                </c:pt>
                <c:pt idx="17">
                  <c:v>-0.20358083226456278</c:v>
                </c:pt>
                <c:pt idx="18">
                  <c:v>-0.25002816184193877</c:v>
                </c:pt>
                <c:pt idx="19">
                  <c:v>-0.50902575265816097</c:v>
                </c:pt>
                <c:pt idx="20">
                  <c:v>-0.27463213157307476</c:v>
                </c:pt>
                <c:pt idx="21">
                  <c:v>1.171885437574809E-2</c:v>
                </c:pt>
                <c:pt idx="22">
                  <c:v>-0.18164980366848066</c:v>
                </c:pt>
                <c:pt idx="23">
                  <c:v>-0.16171077622855606</c:v>
                </c:pt>
                <c:pt idx="24">
                  <c:v>-0.16644761829624516</c:v>
                </c:pt>
                <c:pt idx="25">
                  <c:v>-6.341306302656907E-3</c:v>
                </c:pt>
                <c:pt idx="26">
                  <c:v>-0.26277792135074218</c:v>
                </c:pt>
                <c:pt idx="27">
                  <c:v>2.8231596954068915E-2</c:v>
                </c:pt>
                <c:pt idx="28">
                  <c:v>0.38163780411521736</c:v>
                </c:pt>
                <c:pt idx="29">
                  <c:v>0.5768766749743246</c:v>
                </c:pt>
                <c:pt idx="30">
                  <c:v>0.61300467945267978</c:v>
                </c:pt>
                <c:pt idx="31">
                  <c:v>0.44944978938327484</c:v>
                </c:pt>
                <c:pt idx="32">
                  <c:v>0.43697034730113415</c:v>
                </c:pt>
                <c:pt idx="33">
                  <c:v>0.82849425600080928</c:v>
                </c:pt>
                <c:pt idx="34">
                  <c:v>0.97865687917940358</c:v>
                </c:pt>
                <c:pt idx="35">
                  <c:v>0.8474182494060456</c:v>
                </c:pt>
                <c:pt idx="36">
                  <c:v>0.67302905388666168</c:v>
                </c:pt>
                <c:pt idx="37">
                  <c:v>0.34314947530455009</c:v>
                </c:pt>
                <c:pt idx="38">
                  <c:v>3.2735213255466043E-2</c:v>
                </c:pt>
                <c:pt idx="39">
                  <c:v>8.5435481897135096E-2</c:v>
                </c:pt>
              </c:numCache>
            </c:numRef>
          </c:val>
          <c:extLst>
            <c:ext xmlns:c16="http://schemas.microsoft.com/office/drawing/2014/chart" uri="{C3380CC4-5D6E-409C-BE32-E72D297353CC}">
              <c16:uniqueId val="{00000001-CC27-4CDB-923F-3859F2C809B6}"/>
            </c:ext>
          </c:extLst>
        </c:ser>
        <c:ser>
          <c:idx val="2"/>
          <c:order val="2"/>
          <c:tx>
            <c:strRef>
              <c:f>KONS!$Q$1</c:f>
              <c:strCache>
                <c:ptCount val="1"/>
                <c:pt idx="0">
                  <c:v>Leverage</c:v>
                </c:pt>
              </c:strCache>
            </c:strRef>
          </c:tx>
          <c:spPr>
            <a:solidFill>
              <a:schemeClr val="accent3"/>
            </a:solidFill>
            <a:ln>
              <a:noFill/>
            </a:ln>
            <a:effectLst/>
          </c:spPr>
          <c:invertIfNegative val="0"/>
          <c:cat>
            <c:numRef>
              <c:f>KONS!$A$2:$A$41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KONS!$Q$2:$Q$41</c:f>
              <c:numCache>
                <c:formatCode>_-* #,##0.0_-;\-* #,##0.0_-;_-* "-"??_-;_-@_-</c:formatCode>
                <c:ptCount val="40"/>
                <c:pt idx="0">
                  <c:v>-1.0314906122289373</c:v>
                </c:pt>
                <c:pt idx="1">
                  <c:v>-0.78644497516996825</c:v>
                </c:pt>
                <c:pt idx="2">
                  <c:v>-0.2172917148734301</c:v>
                </c:pt>
                <c:pt idx="3">
                  <c:v>-0.40616160870525958</c:v>
                </c:pt>
                <c:pt idx="4">
                  <c:v>-0.57032421378986065</c:v>
                </c:pt>
                <c:pt idx="5">
                  <c:v>-0.70599732031780293</c:v>
                </c:pt>
                <c:pt idx="6">
                  <c:v>-0.82107464823634069</c:v>
                </c:pt>
                <c:pt idx="7">
                  <c:v>-0.8808667896667649</c:v>
                </c:pt>
                <c:pt idx="8">
                  <c:v>-0.83673465840340089</c:v>
                </c:pt>
                <c:pt idx="9">
                  <c:v>-0.16142685471073914</c:v>
                </c:pt>
                <c:pt idx="10">
                  <c:v>9.0781544846880002E-2</c:v>
                </c:pt>
                <c:pt idx="11">
                  <c:v>3.6272046842860617E-2</c:v>
                </c:pt>
                <c:pt idx="12">
                  <c:v>-0.1336531775726825</c:v>
                </c:pt>
                <c:pt idx="13">
                  <c:v>-0.10456923270841534</c:v>
                </c:pt>
                <c:pt idx="14">
                  <c:v>0.24886418386346332</c:v>
                </c:pt>
                <c:pt idx="15">
                  <c:v>3.0308793034213091E-2</c:v>
                </c:pt>
                <c:pt idx="16">
                  <c:v>-0.10543840621263245</c:v>
                </c:pt>
                <c:pt idx="17">
                  <c:v>7.7332582138152821E-3</c:v>
                </c:pt>
                <c:pt idx="18">
                  <c:v>-0.2749036963629356</c:v>
                </c:pt>
                <c:pt idx="19">
                  <c:v>-0.36844030534766165</c:v>
                </c:pt>
                <c:pt idx="20">
                  <c:v>-0.25872273463397394</c:v>
                </c:pt>
                <c:pt idx="21">
                  <c:v>-0.39380255748938958</c:v>
                </c:pt>
                <c:pt idx="22">
                  <c:v>-0.31464506278442456</c:v>
                </c:pt>
                <c:pt idx="23">
                  <c:v>-9.3026416749202714E-2</c:v>
                </c:pt>
                <c:pt idx="24">
                  <c:v>-0.30348234042295585</c:v>
                </c:pt>
                <c:pt idx="25">
                  <c:v>-0.27394562593901489</c:v>
                </c:pt>
                <c:pt idx="26">
                  <c:v>-0.3444879133095311</c:v>
                </c:pt>
                <c:pt idx="27">
                  <c:v>0.26651642527633951</c:v>
                </c:pt>
                <c:pt idx="28">
                  <c:v>-0.13863450770590988</c:v>
                </c:pt>
                <c:pt idx="29">
                  <c:v>-0.17693521240357094</c:v>
                </c:pt>
                <c:pt idx="30">
                  <c:v>-0.16765184178030154</c:v>
                </c:pt>
                <c:pt idx="31">
                  <c:v>-0.31416939186752679</c:v>
                </c:pt>
                <c:pt idx="32">
                  <c:v>0.19841099574277019</c:v>
                </c:pt>
                <c:pt idx="33">
                  <c:v>0.91257734198440088</c:v>
                </c:pt>
                <c:pt idx="34">
                  <c:v>0.8244130631738722</c:v>
                </c:pt>
                <c:pt idx="35">
                  <c:v>1.2611428410476069</c:v>
                </c:pt>
                <c:pt idx="36">
                  <c:v>1.3184622581469361</c:v>
                </c:pt>
                <c:pt idx="37">
                  <c:v>1.655903923452666</c:v>
                </c:pt>
                <c:pt idx="38">
                  <c:v>1.5998087348004819</c:v>
                </c:pt>
                <c:pt idx="39">
                  <c:v>1.3065957828119834</c:v>
                </c:pt>
              </c:numCache>
            </c:numRef>
          </c:val>
          <c:extLst>
            <c:ext xmlns:c16="http://schemas.microsoft.com/office/drawing/2014/chart" uri="{C3380CC4-5D6E-409C-BE32-E72D297353CC}">
              <c16:uniqueId val="{00000002-CC27-4CDB-923F-3859F2C809B6}"/>
            </c:ext>
          </c:extLst>
        </c:ser>
        <c:ser>
          <c:idx val="3"/>
          <c:order val="3"/>
          <c:tx>
            <c:strRef>
              <c:f>KONS!$R$1</c:f>
              <c:strCache>
                <c:ptCount val="1"/>
                <c:pt idx="0">
                  <c:v>Volatility</c:v>
                </c:pt>
              </c:strCache>
            </c:strRef>
          </c:tx>
          <c:spPr>
            <a:solidFill>
              <a:schemeClr val="accent4"/>
            </a:solidFill>
            <a:ln>
              <a:noFill/>
            </a:ln>
            <a:effectLst/>
          </c:spPr>
          <c:invertIfNegative val="0"/>
          <c:cat>
            <c:numRef>
              <c:f>KONS!$A$2:$A$41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KONS!$R$2:$R$41</c:f>
              <c:numCache>
                <c:formatCode>_-* #,##0.0_-;\-* #,##0.0_-;_-* "-"??_-;_-@_-</c:formatCode>
                <c:ptCount val="40"/>
                <c:pt idx="0">
                  <c:v>-0.5181079542296434</c:v>
                </c:pt>
                <c:pt idx="1">
                  <c:v>-0.7218790712110712</c:v>
                </c:pt>
                <c:pt idx="2">
                  <c:v>-0.28333870412532686</c:v>
                </c:pt>
                <c:pt idx="3">
                  <c:v>-0.39960337743743746</c:v>
                </c:pt>
                <c:pt idx="4">
                  <c:v>-0.28318488162170063</c:v>
                </c:pt>
                <c:pt idx="5">
                  <c:v>-0.59757473655229831</c:v>
                </c:pt>
                <c:pt idx="6">
                  <c:v>-0.70794983339190698</c:v>
                </c:pt>
                <c:pt idx="7">
                  <c:v>-0.63440443789815659</c:v>
                </c:pt>
                <c:pt idx="8">
                  <c:v>-0.87070876799699759</c:v>
                </c:pt>
                <c:pt idx="9">
                  <c:v>-0.91118570815721744</c:v>
                </c:pt>
                <c:pt idx="10">
                  <c:v>-0.93962278226461771</c:v>
                </c:pt>
                <c:pt idx="11">
                  <c:v>-0.98405046267428942</c:v>
                </c:pt>
                <c:pt idx="12">
                  <c:v>-0.47513787698300952</c:v>
                </c:pt>
                <c:pt idx="13">
                  <c:v>-0.50273450376678441</c:v>
                </c:pt>
                <c:pt idx="14">
                  <c:v>-0.14927764404060603</c:v>
                </c:pt>
                <c:pt idx="15">
                  <c:v>0.66372138958461402</c:v>
                </c:pt>
                <c:pt idx="16">
                  <c:v>0.17464734672803325</c:v>
                </c:pt>
                <c:pt idx="17">
                  <c:v>-0.40959385287451966</c:v>
                </c:pt>
                <c:pt idx="18">
                  <c:v>-0.3839815515856328</c:v>
                </c:pt>
                <c:pt idx="19">
                  <c:v>-0.11796269436445325</c:v>
                </c:pt>
                <c:pt idx="20">
                  <c:v>1.1830616981802231</c:v>
                </c:pt>
                <c:pt idx="21">
                  <c:v>1.2842072890046197</c:v>
                </c:pt>
                <c:pt idx="22">
                  <c:v>0.33301009005867377</c:v>
                </c:pt>
                <c:pt idx="23">
                  <c:v>0.26166097067239469</c:v>
                </c:pt>
                <c:pt idx="24">
                  <c:v>0.34198007531343122</c:v>
                </c:pt>
                <c:pt idx="25">
                  <c:v>6.3427576202889802E-2</c:v>
                </c:pt>
                <c:pt idx="26">
                  <c:v>-0.13523878774476331</c:v>
                </c:pt>
                <c:pt idx="27">
                  <c:v>-0.23174446856640554</c:v>
                </c:pt>
                <c:pt idx="28">
                  <c:v>0.30926160598841407</c:v>
                </c:pt>
                <c:pt idx="29">
                  <c:v>0.45634653373606077</c:v>
                </c:pt>
                <c:pt idx="30">
                  <c:v>0.12844586520892881</c:v>
                </c:pt>
                <c:pt idx="31">
                  <c:v>0.22212826376858671</c:v>
                </c:pt>
                <c:pt idx="32">
                  <c:v>2.8191873972705034E-2</c:v>
                </c:pt>
                <c:pt idx="33">
                  <c:v>-0.30752008154768284</c:v>
                </c:pt>
                <c:pt idx="34">
                  <c:v>9.5905096846246513E-2</c:v>
                </c:pt>
                <c:pt idx="35">
                  <c:v>1.1224936357644093</c:v>
                </c:pt>
                <c:pt idx="36">
                  <c:v>1.4515938957241146</c:v>
                </c:pt>
                <c:pt idx="37">
                  <c:v>1.0123133042559966</c:v>
                </c:pt>
                <c:pt idx="38">
                  <c:v>0.29951822460715594</c:v>
                </c:pt>
                <c:pt idx="39">
                  <c:v>-0.27963767784227289</c:v>
                </c:pt>
              </c:numCache>
            </c:numRef>
          </c:val>
          <c:extLst>
            <c:ext xmlns:c16="http://schemas.microsoft.com/office/drawing/2014/chart" uri="{C3380CC4-5D6E-409C-BE32-E72D297353CC}">
              <c16:uniqueId val="{00000003-CC27-4CDB-923F-3859F2C809B6}"/>
            </c:ext>
          </c:extLst>
        </c:ser>
        <c:dLbls>
          <c:showLegendKey val="0"/>
          <c:showVal val="0"/>
          <c:showCatName val="0"/>
          <c:showSerName val="0"/>
          <c:showPercent val="0"/>
          <c:showBubbleSize val="0"/>
        </c:dLbls>
        <c:gapWidth val="0"/>
        <c:overlap val="100"/>
        <c:axId val="1348659792"/>
        <c:axId val="1348660624"/>
      </c:barChart>
      <c:lineChart>
        <c:grouping val="standard"/>
        <c:varyColors val="0"/>
        <c:ser>
          <c:idx val="4"/>
          <c:order val="4"/>
          <c:tx>
            <c:strRef>
              <c:f>KONS!$U$1</c:f>
              <c:strCache>
                <c:ptCount val="1"/>
                <c:pt idx="0">
                  <c:v>Comp</c:v>
                </c:pt>
              </c:strCache>
            </c:strRef>
          </c:tx>
          <c:spPr>
            <a:ln w="28575" cap="rnd">
              <a:solidFill>
                <a:schemeClr val="accent5"/>
              </a:solidFill>
              <a:round/>
            </a:ln>
            <a:effectLst/>
          </c:spPr>
          <c:marker>
            <c:symbol val="none"/>
          </c:marker>
          <c:cat>
            <c:numRef>
              <c:f>KONS!$A$2:$A$41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KONS!$U$2:$U$41</c:f>
              <c:numCache>
                <c:formatCode>_-* #,##0.0_-;\-* #,##0.0_-;_-* "-"??_-;_-@_-</c:formatCode>
                <c:ptCount val="40"/>
                <c:pt idx="0">
                  <c:v>-2.5145299091370772</c:v>
                </c:pt>
                <c:pt idx="1">
                  <c:v>-2.6448338757262588</c:v>
                </c:pt>
                <c:pt idx="2">
                  <c:v>-1.8423349795684054</c:v>
                </c:pt>
                <c:pt idx="3">
                  <c:v>-2.1084025777424729</c:v>
                </c:pt>
                <c:pt idx="4">
                  <c:v>-2.1009805581850589</c:v>
                </c:pt>
                <c:pt idx="5">
                  <c:v>-2.3623821683364818</c:v>
                </c:pt>
                <c:pt idx="6">
                  <c:v>-2.2795043837946145</c:v>
                </c:pt>
                <c:pt idx="7">
                  <c:v>-2.4717325901082576</c:v>
                </c:pt>
                <c:pt idx="8">
                  <c:v>-2.6415669642271542</c:v>
                </c:pt>
                <c:pt idx="9">
                  <c:v>-1.5692872435865177</c:v>
                </c:pt>
                <c:pt idx="10">
                  <c:v>-1.308175128680805</c:v>
                </c:pt>
                <c:pt idx="11">
                  <c:v>-1.512735492370674</c:v>
                </c:pt>
                <c:pt idx="12">
                  <c:v>-0.88207293897542849</c:v>
                </c:pt>
                <c:pt idx="13">
                  <c:v>-0.81194376365281085</c:v>
                </c:pt>
                <c:pt idx="14">
                  <c:v>4.8802291822362093E-2</c:v>
                </c:pt>
                <c:pt idx="15">
                  <c:v>1.5511678059114695</c:v>
                </c:pt>
                <c:pt idx="16">
                  <c:v>0.40833749491736271</c:v>
                </c:pt>
                <c:pt idx="17">
                  <c:v>-0.28437939178593097</c:v>
                </c:pt>
                <c:pt idx="18">
                  <c:v>-0.87569057927292859</c:v>
                </c:pt>
                <c:pt idx="19">
                  <c:v>-1.1985692968487718</c:v>
                </c:pt>
                <c:pt idx="20">
                  <c:v>0.303507660979635</c:v>
                </c:pt>
                <c:pt idx="21">
                  <c:v>0.47553284788298256</c:v>
                </c:pt>
                <c:pt idx="22">
                  <c:v>-0.91383502166146602</c:v>
                </c:pt>
                <c:pt idx="23">
                  <c:v>-0.34490719927981139</c:v>
                </c:pt>
                <c:pt idx="24">
                  <c:v>-2.6027333071145853E-2</c:v>
                </c:pt>
                <c:pt idx="25">
                  <c:v>2.4553501553552681E-2</c:v>
                </c:pt>
                <c:pt idx="26">
                  <c:v>-0.96653901405880827</c:v>
                </c:pt>
                <c:pt idx="27">
                  <c:v>0.26483585762553685</c:v>
                </c:pt>
                <c:pt idx="28">
                  <c:v>0.35872154824998259</c:v>
                </c:pt>
                <c:pt idx="29">
                  <c:v>1.4388272597706984</c:v>
                </c:pt>
                <c:pt idx="30">
                  <c:v>1.3234550529304931</c:v>
                </c:pt>
                <c:pt idx="31">
                  <c:v>0.70479976313421477</c:v>
                </c:pt>
                <c:pt idx="32">
                  <c:v>0.90600823211973625</c:v>
                </c:pt>
                <c:pt idx="33">
                  <c:v>1.3565449789979507</c:v>
                </c:pt>
                <c:pt idx="34">
                  <c:v>1.8052894439203933</c:v>
                </c:pt>
                <c:pt idx="35">
                  <c:v>3.6976075751419977</c:v>
                </c:pt>
                <c:pt idx="36">
                  <c:v>4.4133830883264622</c:v>
                </c:pt>
                <c:pt idx="37">
                  <c:v>4.295522430888667</c:v>
                </c:pt>
                <c:pt idx="38">
                  <c:v>3.2021410150954646</c:v>
                </c:pt>
                <c:pt idx="39">
                  <c:v>2.6878392493212484</c:v>
                </c:pt>
              </c:numCache>
            </c:numRef>
          </c:val>
          <c:smooth val="0"/>
          <c:extLst>
            <c:ext xmlns:c16="http://schemas.microsoft.com/office/drawing/2014/chart" uri="{C3380CC4-5D6E-409C-BE32-E72D297353CC}">
              <c16:uniqueId val="{00000004-CC27-4CDB-923F-3859F2C809B6}"/>
            </c:ext>
          </c:extLst>
        </c:ser>
        <c:dLbls>
          <c:showLegendKey val="0"/>
          <c:showVal val="0"/>
          <c:showCatName val="0"/>
          <c:showSerName val="0"/>
          <c:showPercent val="0"/>
          <c:showBubbleSize val="0"/>
        </c:dLbls>
        <c:marker val="1"/>
        <c:smooth val="0"/>
        <c:axId val="1285093728"/>
        <c:axId val="1285094560"/>
      </c:lineChart>
      <c:dateAx>
        <c:axId val="1348659792"/>
        <c:scaling>
          <c:orientation val="minMax"/>
        </c:scaling>
        <c:delete val="0"/>
        <c:axPos val="b"/>
        <c:numFmt formatCode="[$-41F]mmmm\ yy;@" sourceLinked="0"/>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48660624"/>
        <c:crosses val="autoZero"/>
        <c:auto val="1"/>
        <c:lblOffset val="100"/>
        <c:baseTimeUnit val="months"/>
        <c:majorUnit val="6"/>
        <c:majorTimeUnit val="months"/>
      </c:dateAx>
      <c:valAx>
        <c:axId val="1348660624"/>
        <c:scaling>
          <c:orientation val="minMax"/>
        </c:scaling>
        <c:delete val="0"/>
        <c:axPos val="l"/>
        <c:majorGridlines>
          <c:spPr>
            <a:ln w="9525" cap="flat" cmpd="sng" algn="ctr">
              <a:solidFill>
                <a:schemeClr val="tx1">
                  <a:lumMod val="15000"/>
                  <a:lumOff val="85000"/>
                </a:schemeClr>
              </a:solidFill>
              <a:round/>
            </a:ln>
            <a:effectLst/>
          </c:spPr>
        </c:majorGridlines>
        <c:numFmt formatCode="_-* #,##0.0_-;\-* #,##0.0_-;_-* &quot;-&quot;??_-;_-@_-"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48659792"/>
        <c:crosses val="autoZero"/>
        <c:crossBetween val="between"/>
      </c:valAx>
      <c:valAx>
        <c:axId val="1285094560"/>
        <c:scaling>
          <c:orientation val="minMax"/>
        </c:scaling>
        <c:delete val="0"/>
        <c:axPos val="r"/>
        <c:numFmt formatCode="_-* #,##0.0_-;\-* #,##0.0_-;_-* &quot;-&quot;??_-;_-@_-"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85093728"/>
        <c:crosses val="max"/>
        <c:crossBetween val="between"/>
      </c:valAx>
      <c:dateAx>
        <c:axId val="1285093728"/>
        <c:scaling>
          <c:orientation val="minMax"/>
        </c:scaling>
        <c:delete val="1"/>
        <c:axPos val="b"/>
        <c:numFmt formatCode="m/d/yyyy" sourceLinked="1"/>
        <c:majorTickMark val="out"/>
        <c:minorTickMark val="none"/>
        <c:tickLblPos val="nextTo"/>
        <c:crossAx val="1285094560"/>
        <c:crosses val="autoZero"/>
        <c:auto val="1"/>
        <c:lblOffset val="100"/>
        <c:baseTimeUnit val="months"/>
        <c:majorUnit val="1"/>
        <c:minorUnit val="1"/>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12700"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b="1" dirty="0" err="1"/>
              <a:t>Pillar</a:t>
            </a:r>
            <a:r>
              <a:rPr lang="tr-TR" b="1" dirty="0"/>
              <a:t> 3:</a:t>
            </a:r>
            <a:r>
              <a:rPr lang="tr-TR" b="1" baseline="0" dirty="0"/>
              <a:t> </a:t>
            </a:r>
            <a:r>
              <a:rPr lang="tr-TR" b="1" dirty="0"/>
              <a:t>Piyasa Likiditesi</a:t>
            </a:r>
            <a:endParaRPr lang="en-US"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1"/>
          <c:order val="1"/>
          <c:tx>
            <c:strRef>
              <c:f>Konsolide!$V$1</c:f>
              <c:strCache>
                <c:ptCount val="1"/>
                <c:pt idx="0">
                  <c:v>Pillar 3</c:v>
                </c:pt>
              </c:strCache>
            </c:strRef>
          </c:tx>
          <c:spPr>
            <a:solidFill>
              <a:schemeClr val="accent2"/>
            </a:solidFill>
            <a:ln>
              <a:noFill/>
            </a:ln>
            <a:effectLst/>
          </c:spPr>
          <c:invertIfNegative val="0"/>
          <c:cat>
            <c:numRef>
              <c:f>Konsolide!$T$2:$T$41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Konsolide!$V$2:$V$41</c:f>
              <c:numCache>
                <c:formatCode>_-* #,##0.0_-;\-* #,##0.0_-;_-* "-"??_-;_-@_-</c:formatCode>
                <c:ptCount val="40"/>
                <c:pt idx="0">
                  <c:v>-1.753664434101986</c:v>
                </c:pt>
                <c:pt idx="1">
                  <c:v>-0.43166290479506497</c:v>
                </c:pt>
                <c:pt idx="2">
                  <c:v>0.24906875585244481</c:v>
                </c:pt>
                <c:pt idx="3">
                  <c:v>-0.8831520563442623</c:v>
                </c:pt>
                <c:pt idx="4">
                  <c:v>-1.7093378606593417</c:v>
                </c:pt>
                <c:pt idx="5">
                  <c:v>-1.3578785951824184</c:v>
                </c:pt>
                <c:pt idx="6">
                  <c:v>-1.0272842599333596</c:v>
                </c:pt>
                <c:pt idx="7">
                  <c:v>-1.3265395282053392</c:v>
                </c:pt>
                <c:pt idx="8">
                  <c:v>-1.5639089376217292</c:v>
                </c:pt>
                <c:pt idx="9">
                  <c:v>-1.2354808881811949</c:v>
                </c:pt>
                <c:pt idx="10">
                  <c:v>-0.94255993372020908</c:v>
                </c:pt>
                <c:pt idx="11">
                  <c:v>-1.5044979046288662</c:v>
                </c:pt>
                <c:pt idx="12">
                  <c:v>-2.1263701139384921</c:v>
                </c:pt>
                <c:pt idx="13">
                  <c:v>-0.9388759587471901</c:v>
                </c:pt>
                <c:pt idx="14">
                  <c:v>0.93974726613821269</c:v>
                </c:pt>
                <c:pt idx="15">
                  <c:v>0.42236816805651572</c:v>
                </c:pt>
                <c:pt idx="16">
                  <c:v>0.69246543096002955</c:v>
                </c:pt>
                <c:pt idx="17">
                  <c:v>0.56349875899579926</c:v>
                </c:pt>
                <c:pt idx="18">
                  <c:v>-8.9013633146026283E-2</c:v>
                </c:pt>
                <c:pt idx="19">
                  <c:v>-0.8868604679263471</c:v>
                </c:pt>
                <c:pt idx="20">
                  <c:v>-1.0112944377363962</c:v>
                </c:pt>
                <c:pt idx="21">
                  <c:v>-5.9438251385234231E-2</c:v>
                </c:pt>
                <c:pt idx="22">
                  <c:v>-0.12945667447339923</c:v>
                </c:pt>
                <c:pt idx="23">
                  <c:v>-0.16685455523068771</c:v>
                </c:pt>
                <c:pt idx="24">
                  <c:v>0.79319427368927276</c:v>
                </c:pt>
                <c:pt idx="25">
                  <c:v>1.693667393585476</c:v>
                </c:pt>
                <c:pt idx="26">
                  <c:v>0.34665690912084479</c:v>
                </c:pt>
                <c:pt idx="27">
                  <c:v>0.78248955881869264</c:v>
                </c:pt>
                <c:pt idx="28">
                  <c:v>1.8574714757952289</c:v>
                </c:pt>
                <c:pt idx="29">
                  <c:v>2.6244286423790952</c:v>
                </c:pt>
                <c:pt idx="30">
                  <c:v>2.1571334294228008</c:v>
                </c:pt>
                <c:pt idx="31">
                  <c:v>-0.58218001640115502</c:v>
                </c:pt>
                <c:pt idx="32">
                  <c:v>-0.31749475934582283</c:v>
                </c:pt>
                <c:pt idx="33">
                  <c:v>1.5315454502913548</c:v>
                </c:pt>
                <c:pt idx="34">
                  <c:v>0.59134971103162959</c:v>
                </c:pt>
                <c:pt idx="35">
                  <c:v>0.2399564773992123</c:v>
                </c:pt>
                <c:pt idx="36">
                  <c:v>0.22875228364208672</c:v>
                </c:pt>
                <c:pt idx="37">
                  <c:v>-0.64064531596564789</c:v>
                </c:pt>
                <c:pt idx="38">
                  <c:v>-0.70358083980486308</c:v>
                </c:pt>
                <c:pt idx="39">
                  <c:v>-1.2044453412484326</c:v>
                </c:pt>
              </c:numCache>
            </c:numRef>
          </c:val>
          <c:extLst>
            <c:ext xmlns:c16="http://schemas.microsoft.com/office/drawing/2014/chart" uri="{C3380CC4-5D6E-409C-BE32-E72D297353CC}">
              <c16:uniqueId val="{00000000-30FF-4DF2-87FA-6170340E889E}"/>
            </c:ext>
          </c:extLst>
        </c:ser>
        <c:ser>
          <c:idx val="2"/>
          <c:order val="2"/>
          <c:tx>
            <c:strRef>
              <c:f>Konsolide!$W$1</c:f>
              <c:strCache>
                <c:ptCount val="1"/>
                <c:pt idx="0">
                  <c:v>Sıkılık (Tightness)</c:v>
                </c:pt>
              </c:strCache>
            </c:strRef>
          </c:tx>
          <c:spPr>
            <a:solidFill>
              <a:schemeClr val="accent3"/>
            </a:solidFill>
            <a:ln>
              <a:noFill/>
            </a:ln>
            <a:effectLst/>
          </c:spPr>
          <c:invertIfNegative val="0"/>
          <c:cat>
            <c:numRef>
              <c:f>Konsolide!$T$2:$T$41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Konsolide!$W$2:$W$41</c:f>
              <c:numCache>
                <c:formatCode>_(* #,##0.00_);_(* \(#,##0.00\);_(* "-"??_);_(@_)</c:formatCode>
                <c:ptCount val="40"/>
                <c:pt idx="0">
                  <c:v>-0.2828558860897567</c:v>
                </c:pt>
                <c:pt idx="1">
                  <c:v>-0.33426714819580244</c:v>
                </c:pt>
                <c:pt idx="2">
                  <c:v>-0.34552329026854384</c:v>
                </c:pt>
                <c:pt idx="3">
                  <c:v>-0.34249770206956848</c:v>
                </c:pt>
                <c:pt idx="4">
                  <c:v>-0.36272121847420918</c:v>
                </c:pt>
                <c:pt idx="5">
                  <c:v>-0.34105026680572975</c:v>
                </c:pt>
                <c:pt idx="6">
                  <c:v>-0.37080699379239612</c:v>
                </c:pt>
                <c:pt idx="7">
                  <c:v>-0.34175072033311943</c:v>
                </c:pt>
                <c:pt idx="8">
                  <c:v>-0.32157514949323113</c:v>
                </c:pt>
                <c:pt idx="9">
                  <c:v>-0.37134085266518163</c:v>
                </c:pt>
                <c:pt idx="10">
                  <c:v>-0.40248929294518171</c:v>
                </c:pt>
                <c:pt idx="11">
                  <c:v>-0.30514391805542601</c:v>
                </c:pt>
                <c:pt idx="12">
                  <c:v>-0.33962128981557499</c:v>
                </c:pt>
                <c:pt idx="13">
                  <c:v>-0.16001210282989578</c:v>
                </c:pt>
                <c:pt idx="14">
                  <c:v>0.1992909418894514</c:v>
                </c:pt>
                <c:pt idx="15">
                  <c:v>3.814407561854239E-2</c:v>
                </c:pt>
                <c:pt idx="16">
                  <c:v>-0.10754353519224476</c:v>
                </c:pt>
                <c:pt idx="17">
                  <c:v>0.23677460977881704</c:v>
                </c:pt>
                <c:pt idx="18">
                  <c:v>-0.22074795858815624</c:v>
                </c:pt>
                <c:pt idx="19">
                  <c:v>-0.25163841152783611</c:v>
                </c:pt>
                <c:pt idx="20">
                  <c:v>-0.30067652474932011</c:v>
                </c:pt>
                <c:pt idx="21">
                  <c:v>-0.25794292881156339</c:v>
                </c:pt>
                <c:pt idx="22">
                  <c:v>-0.23300048011959493</c:v>
                </c:pt>
                <c:pt idx="23">
                  <c:v>-0.20922251868359826</c:v>
                </c:pt>
                <c:pt idx="24">
                  <c:v>-0.19359911076837269</c:v>
                </c:pt>
                <c:pt idx="25">
                  <c:v>-0.25100729900857893</c:v>
                </c:pt>
                <c:pt idx="26">
                  <c:v>-0.27438516182943878</c:v>
                </c:pt>
                <c:pt idx="27">
                  <c:v>0.17738277317755119</c:v>
                </c:pt>
                <c:pt idx="28">
                  <c:v>0.27958917273958589</c:v>
                </c:pt>
                <c:pt idx="29">
                  <c:v>0.43417231647298121</c:v>
                </c:pt>
                <c:pt idx="30">
                  <c:v>0.28396640678462742</c:v>
                </c:pt>
                <c:pt idx="31">
                  <c:v>5.7197172576238797E-2</c:v>
                </c:pt>
                <c:pt idx="32">
                  <c:v>0.22823323518266131</c:v>
                </c:pt>
                <c:pt idx="33">
                  <c:v>1.363577807419986</c:v>
                </c:pt>
                <c:pt idx="34">
                  <c:v>0.64269539619584326</c:v>
                </c:pt>
                <c:pt idx="35">
                  <c:v>0.57606471688513683</c:v>
                </c:pt>
                <c:pt idx="36">
                  <c:v>0.5265918978352534</c:v>
                </c:pt>
                <c:pt idx="37">
                  <c:v>0.44663056735081896</c:v>
                </c:pt>
                <c:pt idx="38">
                  <c:v>0.38994357960286685</c:v>
                </c:pt>
                <c:pt idx="39">
                  <c:v>0.37708317759783644</c:v>
                </c:pt>
              </c:numCache>
            </c:numRef>
          </c:val>
          <c:extLst>
            <c:ext xmlns:c16="http://schemas.microsoft.com/office/drawing/2014/chart" uri="{C3380CC4-5D6E-409C-BE32-E72D297353CC}">
              <c16:uniqueId val="{00000001-30FF-4DF2-87FA-6170340E889E}"/>
            </c:ext>
          </c:extLst>
        </c:ser>
        <c:ser>
          <c:idx val="3"/>
          <c:order val="3"/>
          <c:tx>
            <c:strRef>
              <c:f>Konsolide!$X$1</c:f>
              <c:strCache>
                <c:ptCount val="1"/>
                <c:pt idx="0">
                  <c:v>Hız (Immediacy)</c:v>
                </c:pt>
              </c:strCache>
            </c:strRef>
          </c:tx>
          <c:spPr>
            <a:solidFill>
              <a:schemeClr val="accent4"/>
            </a:solidFill>
            <a:ln>
              <a:noFill/>
            </a:ln>
            <a:effectLst/>
          </c:spPr>
          <c:invertIfNegative val="0"/>
          <c:cat>
            <c:numRef>
              <c:f>Konsolide!$T$2:$T$41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Konsolide!$X$2:$X$41</c:f>
              <c:numCache>
                <c:formatCode>_(* #,##0.00_);_(* \(#,##0.00\);_(* "-"??_);_(@_)</c:formatCode>
                <c:ptCount val="40"/>
                <c:pt idx="0">
                  <c:v>-0.58915936795802004</c:v>
                </c:pt>
                <c:pt idx="1">
                  <c:v>0.18348304679229543</c:v>
                </c:pt>
                <c:pt idx="2">
                  <c:v>0.36797363216488432</c:v>
                </c:pt>
                <c:pt idx="3">
                  <c:v>-0.1510591522654823</c:v>
                </c:pt>
                <c:pt idx="4">
                  <c:v>-0.69062685634869547</c:v>
                </c:pt>
                <c:pt idx="5">
                  <c:v>-0.2609338137491376</c:v>
                </c:pt>
                <c:pt idx="6">
                  <c:v>0.11522736611222544</c:v>
                </c:pt>
                <c:pt idx="7">
                  <c:v>-6.1597305781701119E-2</c:v>
                </c:pt>
                <c:pt idx="8">
                  <c:v>-0.51749273770265491</c:v>
                </c:pt>
                <c:pt idx="9">
                  <c:v>-4.6766414125373267E-2</c:v>
                </c:pt>
                <c:pt idx="10">
                  <c:v>0.23112017155222089</c:v>
                </c:pt>
                <c:pt idx="11">
                  <c:v>-0.25705772514273989</c:v>
                </c:pt>
                <c:pt idx="12">
                  <c:v>-0.97967816450066347</c:v>
                </c:pt>
                <c:pt idx="13">
                  <c:v>-0.43124821646474398</c:v>
                </c:pt>
                <c:pt idx="14">
                  <c:v>0.10701483854016418</c:v>
                </c:pt>
                <c:pt idx="15">
                  <c:v>3.4199852494603479E-2</c:v>
                </c:pt>
                <c:pt idx="16">
                  <c:v>0.54013040909553001</c:v>
                </c:pt>
                <c:pt idx="17">
                  <c:v>7.654332963059611E-2</c:v>
                </c:pt>
                <c:pt idx="18">
                  <c:v>0.37023539055385468</c:v>
                </c:pt>
                <c:pt idx="19">
                  <c:v>0.17051964389819971</c:v>
                </c:pt>
                <c:pt idx="20">
                  <c:v>-0.16988586466508215</c:v>
                </c:pt>
                <c:pt idx="21">
                  <c:v>0.45634073332139086</c:v>
                </c:pt>
                <c:pt idx="22">
                  <c:v>0.1669211353482164</c:v>
                </c:pt>
                <c:pt idx="23">
                  <c:v>0.23799995221593293</c:v>
                </c:pt>
                <c:pt idx="24">
                  <c:v>0.59038037358233708</c:v>
                </c:pt>
                <c:pt idx="25">
                  <c:v>1.0877874746713232</c:v>
                </c:pt>
                <c:pt idx="26">
                  <c:v>0.99421073816131933</c:v>
                </c:pt>
                <c:pt idx="27">
                  <c:v>0.30096635618990991</c:v>
                </c:pt>
                <c:pt idx="28">
                  <c:v>7.24306087552678E-2</c:v>
                </c:pt>
                <c:pt idx="29">
                  <c:v>0.2748547012315134</c:v>
                </c:pt>
                <c:pt idx="30">
                  <c:v>0.31071579841063507</c:v>
                </c:pt>
                <c:pt idx="31">
                  <c:v>-4.0730659667718903E-2</c:v>
                </c:pt>
                <c:pt idx="32">
                  <c:v>-0.398768476849585</c:v>
                </c:pt>
                <c:pt idx="33">
                  <c:v>-0.80599870491822223</c:v>
                </c:pt>
                <c:pt idx="34">
                  <c:v>-0.13900143906292697</c:v>
                </c:pt>
                <c:pt idx="35">
                  <c:v>9.5241912787517966E-2</c:v>
                </c:pt>
                <c:pt idx="36">
                  <c:v>-0.34547264394324606</c:v>
                </c:pt>
                <c:pt idx="37">
                  <c:v>-0.38069903409043393</c:v>
                </c:pt>
                <c:pt idx="38">
                  <c:v>-0.17236744482692901</c:v>
                </c:pt>
                <c:pt idx="39">
                  <c:v>-0.34575344344656694</c:v>
                </c:pt>
              </c:numCache>
            </c:numRef>
          </c:val>
          <c:extLst>
            <c:ext xmlns:c16="http://schemas.microsoft.com/office/drawing/2014/chart" uri="{C3380CC4-5D6E-409C-BE32-E72D297353CC}">
              <c16:uniqueId val="{00000002-30FF-4DF2-87FA-6170340E889E}"/>
            </c:ext>
          </c:extLst>
        </c:ser>
        <c:ser>
          <c:idx val="4"/>
          <c:order val="4"/>
          <c:tx>
            <c:strRef>
              <c:f>Konsolide!$Y$1</c:f>
              <c:strCache>
                <c:ptCount val="1"/>
                <c:pt idx="0">
                  <c:v>Derinlik (Depth) </c:v>
                </c:pt>
              </c:strCache>
            </c:strRef>
          </c:tx>
          <c:spPr>
            <a:solidFill>
              <a:schemeClr val="accent5"/>
            </a:solidFill>
            <a:ln>
              <a:noFill/>
            </a:ln>
            <a:effectLst/>
          </c:spPr>
          <c:invertIfNegative val="0"/>
          <c:cat>
            <c:numRef>
              <c:f>Konsolide!$T$2:$T$41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Konsolide!$Y$2:$Y$41</c:f>
              <c:numCache>
                <c:formatCode>_(* #,##0.00_);_(* \(#,##0.00\);_(* "-"??_);_(@_)</c:formatCode>
                <c:ptCount val="40"/>
                <c:pt idx="0">
                  <c:v>-0.2946279679503892</c:v>
                </c:pt>
                <c:pt idx="1">
                  <c:v>0.10447208900908092</c:v>
                </c:pt>
                <c:pt idx="2">
                  <c:v>0.63435235423791858</c:v>
                </c:pt>
                <c:pt idx="3">
                  <c:v>0.17231209047349555</c:v>
                </c:pt>
                <c:pt idx="4">
                  <c:v>5.212452106397869E-4</c:v>
                </c:pt>
                <c:pt idx="5">
                  <c:v>4.091390238106192E-2</c:v>
                </c:pt>
                <c:pt idx="6">
                  <c:v>3.1877663289839764E-2</c:v>
                </c:pt>
                <c:pt idx="7">
                  <c:v>-3.6330295741291943E-2</c:v>
                </c:pt>
                <c:pt idx="8">
                  <c:v>1.3437589758465662E-2</c:v>
                </c:pt>
                <c:pt idx="9">
                  <c:v>0.13196856805972995</c:v>
                </c:pt>
                <c:pt idx="10">
                  <c:v>0.30144171675541964</c:v>
                </c:pt>
                <c:pt idx="11">
                  <c:v>-7.6498833229017099E-2</c:v>
                </c:pt>
                <c:pt idx="12">
                  <c:v>0.1304367927146009</c:v>
                </c:pt>
                <c:pt idx="13">
                  <c:v>0.15841716394827532</c:v>
                </c:pt>
                <c:pt idx="14">
                  <c:v>0.15768799026911923</c:v>
                </c:pt>
                <c:pt idx="15">
                  <c:v>0.43201926316092731</c:v>
                </c:pt>
                <c:pt idx="16">
                  <c:v>0.5266047774092375</c:v>
                </c:pt>
                <c:pt idx="17">
                  <c:v>0.17755780416391154</c:v>
                </c:pt>
                <c:pt idx="18">
                  <c:v>0.27318733711115345</c:v>
                </c:pt>
                <c:pt idx="19">
                  <c:v>3.292338302188301E-2</c:v>
                </c:pt>
                <c:pt idx="20">
                  <c:v>-3.6622021408069229E-2</c:v>
                </c:pt>
                <c:pt idx="21">
                  <c:v>3.178350921993002E-2</c:v>
                </c:pt>
                <c:pt idx="22">
                  <c:v>0.2204328985007627</c:v>
                </c:pt>
                <c:pt idx="23">
                  <c:v>0.24538526936766472</c:v>
                </c:pt>
                <c:pt idx="24">
                  <c:v>0.68653239172661407</c:v>
                </c:pt>
                <c:pt idx="25">
                  <c:v>1.1765994567413585</c:v>
                </c:pt>
                <c:pt idx="26">
                  <c:v>0.13434669650253572</c:v>
                </c:pt>
                <c:pt idx="27">
                  <c:v>-0.33772143807127003</c:v>
                </c:pt>
                <c:pt idx="28">
                  <c:v>0.31316717115406578</c:v>
                </c:pt>
                <c:pt idx="29">
                  <c:v>0.13545119905695241</c:v>
                </c:pt>
                <c:pt idx="30">
                  <c:v>-0.3212683694840911</c:v>
                </c:pt>
                <c:pt idx="31">
                  <c:v>-0.8117079088877418</c:v>
                </c:pt>
                <c:pt idx="32">
                  <c:v>-0.29943830519823972</c:v>
                </c:pt>
                <c:pt idx="33">
                  <c:v>-0.42740965885976279</c:v>
                </c:pt>
                <c:pt idx="34">
                  <c:v>-0.26970315775246001</c:v>
                </c:pt>
                <c:pt idx="35">
                  <c:v>-0.59801520351020199</c:v>
                </c:pt>
                <c:pt idx="36">
                  <c:v>2.9759728632352987E-3</c:v>
                </c:pt>
                <c:pt idx="37">
                  <c:v>-0.75764276751247128</c:v>
                </c:pt>
                <c:pt idx="38">
                  <c:v>-0.8206268758614218</c:v>
                </c:pt>
                <c:pt idx="39">
                  <c:v>-1.1791934926414496</c:v>
                </c:pt>
              </c:numCache>
            </c:numRef>
          </c:val>
          <c:extLst>
            <c:ext xmlns:c16="http://schemas.microsoft.com/office/drawing/2014/chart" uri="{C3380CC4-5D6E-409C-BE32-E72D297353CC}">
              <c16:uniqueId val="{00000003-30FF-4DF2-87FA-6170340E889E}"/>
            </c:ext>
          </c:extLst>
        </c:ser>
        <c:ser>
          <c:idx val="5"/>
          <c:order val="5"/>
          <c:tx>
            <c:strRef>
              <c:f>Konsolide!$Z$1</c:f>
              <c:strCache>
                <c:ptCount val="1"/>
                <c:pt idx="0">
                  <c:v>Dayanıklılık (Resilience)</c:v>
                </c:pt>
              </c:strCache>
            </c:strRef>
          </c:tx>
          <c:spPr>
            <a:solidFill>
              <a:schemeClr val="accent6"/>
            </a:solidFill>
            <a:ln>
              <a:noFill/>
            </a:ln>
            <a:effectLst/>
          </c:spPr>
          <c:invertIfNegative val="0"/>
          <c:cat>
            <c:numRef>
              <c:f>Konsolide!$T$2:$T$41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Konsolide!$Z$2:$Z$41</c:f>
              <c:numCache>
                <c:formatCode>_(* #,##0.00_);_(* \(#,##0.00\);_(* "-"??_);_(@_)</c:formatCode>
                <c:ptCount val="40"/>
                <c:pt idx="0">
                  <c:v>-0.58702121210382019</c:v>
                </c:pt>
                <c:pt idx="1">
                  <c:v>-0.38535089240063886</c:v>
                </c:pt>
                <c:pt idx="2">
                  <c:v>-0.4077339402818142</c:v>
                </c:pt>
                <c:pt idx="3">
                  <c:v>-0.56190729248270699</c:v>
                </c:pt>
                <c:pt idx="4">
                  <c:v>-0.65651103104707675</c:v>
                </c:pt>
                <c:pt idx="5">
                  <c:v>-0.79680841700861316</c:v>
                </c:pt>
                <c:pt idx="6">
                  <c:v>-0.80358229554302874</c:v>
                </c:pt>
                <c:pt idx="7">
                  <c:v>-0.88686120634922672</c:v>
                </c:pt>
                <c:pt idx="8">
                  <c:v>-0.73827864018430867</c:v>
                </c:pt>
                <c:pt idx="9">
                  <c:v>-0.94934218945037008</c:v>
                </c:pt>
                <c:pt idx="10">
                  <c:v>-1.0726325290826679</c:v>
                </c:pt>
                <c:pt idx="11">
                  <c:v>-0.86579742820168326</c:v>
                </c:pt>
                <c:pt idx="12">
                  <c:v>-0.93750745233685429</c:v>
                </c:pt>
                <c:pt idx="13">
                  <c:v>-0.50603280340082568</c:v>
                </c:pt>
                <c:pt idx="14">
                  <c:v>0.47575349543947781</c:v>
                </c:pt>
                <c:pt idx="15">
                  <c:v>-8.1995023217557403E-2</c:v>
                </c:pt>
                <c:pt idx="16">
                  <c:v>-0.26672622035249322</c:v>
                </c:pt>
                <c:pt idx="17">
                  <c:v>7.2623015422474554E-2</c:v>
                </c:pt>
                <c:pt idx="18">
                  <c:v>-0.51168840222287815</c:v>
                </c:pt>
                <c:pt idx="19">
                  <c:v>-0.83866508331859368</c:v>
                </c:pt>
                <c:pt idx="20">
                  <c:v>-0.5041100269139247</c:v>
                </c:pt>
                <c:pt idx="21">
                  <c:v>-0.28961956511499171</c:v>
                </c:pt>
                <c:pt idx="22">
                  <c:v>-0.2838102282027834</c:v>
                </c:pt>
                <c:pt idx="23">
                  <c:v>-0.4410172581306871</c:v>
                </c:pt>
                <c:pt idx="24">
                  <c:v>-0.29011938085130579</c:v>
                </c:pt>
                <c:pt idx="25">
                  <c:v>-0.31971223881862687</c:v>
                </c:pt>
                <c:pt idx="26">
                  <c:v>-0.50751536371357153</c:v>
                </c:pt>
                <c:pt idx="27">
                  <c:v>0.64186186752250163</c:v>
                </c:pt>
                <c:pt idx="28">
                  <c:v>1.1922845231463095</c:v>
                </c:pt>
                <c:pt idx="29">
                  <c:v>1.7799504256176482</c:v>
                </c:pt>
                <c:pt idx="30">
                  <c:v>1.8837195937116296</c:v>
                </c:pt>
                <c:pt idx="31">
                  <c:v>0.2130613795780669</c:v>
                </c:pt>
                <c:pt idx="32">
                  <c:v>0.1524787875193406</c:v>
                </c:pt>
                <c:pt idx="33">
                  <c:v>1.4013760066493537</c:v>
                </c:pt>
                <c:pt idx="34">
                  <c:v>0.35735891165117328</c:v>
                </c:pt>
                <c:pt idx="35">
                  <c:v>0.16666505123675954</c:v>
                </c:pt>
                <c:pt idx="36">
                  <c:v>4.4657056886844071E-2</c:v>
                </c:pt>
                <c:pt idx="37">
                  <c:v>5.106591828643834E-2</c:v>
                </c:pt>
                <c:pt idx="38">
                  <c:v>-0.10053009871937918</c:v>
                </c:pt>
                <c:pt idx="39">
                  <c:v>-5.6581582758252459E-2</c:v>
                </c:pt>
              </c:numCache>
            </c:numRef>
          </c:val>
          <c:extLst>
            <c:ext xmlns:c16="http://schemas.microsoft.com/office/drawing/2014/chart" uri="{C3380CC4-5D6E-409C-BE32-E72D297353CC}">
              <c16:uniqueId val="{00000004-30FF-4DF2-87FA-6170340E889E}"/>
            </c:ext>
          </c:extLst>
        </c:ser>
        <c:dLbls>
          <c:showLegendKey val="0"/>
          <c:showVal val="0"/>
          <c:showCatName val="0"/>
          <c:showSerName val="0"/>
          <c:showPercent val="0"/>
          <c:showBubbleSize val="0"/>
        </c:dLbls>
        <c:gapWidth val="0"/>
        <c:overlap val="100"/>
        <c:axId val="1226410448"/>
        <c:axId val="1226411696"/>
      </c:barChart>
      <c:lineChart>
        <c:grouping val="standard"/>
        <c:varyColors val="0"/>
        <c:ser>
          <c:idx val="0"/>
          <c:order val="0"/>
          <c:tx>
            <c:strRef>
              <c:f>Konsolide!$U$1</c:f>
              <c:strCache>
                <c:ptCount val="1"/>
                <c:pt idx="0">
                  <c:v>Pillar 3</c:v>
                </c:pt>
              </c:strCache>
            </c:strRef>
          </c:tx>
          <c:spPr>
            <a:ln w="28575" cap="rnd">
              <a:solidFill>
                <a:schemeClr val="accent1"/>
              </a:solidFill>
              <a:round/>
            </a:ln>
            <a:effectLst/>
          </c:spPr>
          <c:marker>
            <c:symbol val="none"/>
          </c:marker>
          <c:cat>
            <c:numRef>
              <c:f>Konsolide!$T$2:$T$41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Konsolide!$U$2:$U$41</c:f>
              <c:numCache>
                <c:formatCode>_-* #,##0.000_-;\-* #,##0.000_-;_-* "-"??_-;_-@_-</c:formatCode>
                <c:ptCount val="40"/>
                <c:pt idx="0">
                  <c:v>-0.36831829815122435</c:v>
                </c:pt>
                <c:pt idx="1">
                  <c:v>-8.7876279743544186E-2</c:v>
                </c:pt>
                <c:pt idx="2">
                  <c:v>0.11965393238607795</c:v>
                </c:pt>
                <c:pt idx="3">
                  <c:v>-0.14723403395527249</c:v>
                </c:pt>
                <c:pt idx="4">
                  <c:v>-0.32680751232568128</c:v>
                </c:pt>
                <c:pt idx="5">
                  <c:v>-0.22808946314567294</c:v>
                </c:pt>
                <c:pt idx="6">
                  <c:v>-0.16822358956743538</c:v>
                </c:pt>
                <c:pt idx="7">
                  <c:v>-0.26191688317179584</c:v>
                </c:pt>
                <c:pt idx="8">
                  <c:v>-0.30570615260272754</c:v>
                </c:pt>
                <c:pt idx="9">
                  <c:v>-0.22544911856058134</c:v>
                </c:pt>
                <c:pt idx="10">
                  <c:v>-0.14747698233766654</c:v>
                </c:pt>
                <c:pt idx="11">
                  <c:v>-0.29475785664432674</c:v>
                </c:pt>
                <c:pt idx="12">
                  <c:v>-0.38747457334350899</c:v>
                </c:pt>
                <c:pt idx="13">
                  <c:v>-0.15461231583961757</c:v>
                </c:pt>
                <c:pt idx="14">
                  <c:v>0.21955827086007237</c:v>
                </c:pt>
                <c:pt idx="15">
                  <c:v>0.13209266219688406</c:v>
                </c:pt>
                <c:pt idx="16">
                  <c:v>0.16517501424246053</c:v>
                </c:pt>
                <c:pt idx="17">
                  <c:v>0.1621138655677454</c:v>
                </c:pt>
                <c:pt idx="18">
                  <c:v>-2.2524123587073015E-2</c:v>
                </c:pt>
                <c:pt idx="19">
                  <c:v>-0.19703822778345786</c:v>
                </c:pt>
                <c:pt idx="20">
                  <c:v>-0.2394351919457004</c:v>
                </c:pt>
                <c:pt idx="21">
                  <c:v>-6.3695525053449747E-2</c:v>
                </c:pt>
                <c:pt idx="22">
                  <c:v>-4.8861452605391778E-2</c:v>
                </c:pt>
                <c:pt idx="23">
                  <c:v>-4.7037955649507066E-2</c:v>
                </c:pt>
                <c:pt idx="24">
                  <c:v>0.16545839785819749</c:v>
                </c:pt>
                <c:pt idx="25">
                  <c:v>0.35723177212249041</c:v>
                </c:pt>
                <c:pt idx="26">
                  <c:v>1.1729081836102793E-2</c:v>
                </c:pt>
                <c:pt idx="27">
                  <c:v>0.13230871627909685</c:v>
                </c:pt>
                <c:pt idx="28">
                  <c:v>0.40650585892512026</c:v>
                </c:pt>
                <c:pt idx="29">
                  <c:v>0.54893764395239542</c:v>
                </c:pt>
                <c:pt idx="30">
                  <c:v>0.38692939869104054</c:v>
                </c:pt>
                <c:pt idx="31">
                  <c:v>-0.17450928759299961</c:v>
                </c:pt>
                <c:pt idx="32">
                  <c:v>-3.5468219316850146E-2</c:v>
                </c:pt>
                <c:pt idx="33">
                  <c:v>0.51078490349080452</c:v>
                </c:pt>
                <c:pt idx="34">
                  <c:v>0.21141246679851897</c:v>
                </c:pt>
                <c:pt idx="35">
                  <c:v>0.10156099403987667</c:v>
                </c:pt>
                <c:pt idx="36">
                  <c:v>0.15547646599965248</c:v>
                </c:pt>
                <c:pt idx="37">
                  <c:v>-9.170551186214497E-2</c:v>
                </c:pt>
                <c:pt idx="38">
                  <c:v>-0.12179010848477584</c:v>
                </c:pt>
                <c:pt idx="39">
                  <c:v>-0.24796612770204726</c:v>
                </c:pt>
              </c:numCache>
            </c:numRef>
          </c:val>
          <c:smooth val="0"/>
          <c:extLst>
            <c:ext xmlns:c16="http://schemas.microsoft.com/office/drawing/2014/chart" uri="{C3380CC4-5D6E-409C-BE32-E72D297353CC}">
              <c16:uniqueId val="{00000005-30FF-4DF2-87FA-6170340E889E}"/>
            </c:ext>
          </c:extLst>
        </c:ser>
        <c:dLbls>
          <c:showLegendKey val="0"/>
          <c:showVal val="0"/>
          <c:showCatName val="0"/>
          <c:showSerName val="0"/>
          <c:showPercent val="0"/>
          <c:showBubbleSize val="0"/>
        </c:dLbls>
        <c:marker val="1"/>
        <c:smooth val="0"/>
        <c:axId val="1906630544"/>
        <c:axId val="1906632624"/>
      </c:lineChart>
      <c:dateAx>
        <c:axId val="1226410448"/>
        <c:scaling>
          <c:orientation val="minMax"/>
        </c:scaling>
        <c:delete val="0"/>
        <c:axPos val="b"/>
        <c:numFmt formatCode="[$-41F]mmmm\ yy;@" sourceLinked="0"/>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26411696"/>
        <c:crosses val="autoZero"/>
        <c:auto val="1"/>
        <c:lblOffset val="100"/>
        <c:baseTimeUnit val="months"/>
        <c:majorUnit val="6"/>
        <c:majorTimeUnit val="months"/>
      </c:dateAx>
      <c:valAx>
        <c:axId val="1226411696"/>
        <c:scaling>
          <c:orientation val="minMax"/>
        </c:scaling>
        <c:delete val="0"/>
        <c:axPos val="l"/>
        <c:majorGridlines>
          <c:spPr>
            <a:ln w="9525" cap="flat" cmpd="sng" algn="ctr">
              <a:solidFill>
                <a:schemeClr val="tx1">
                  <a:lumMod val="15000"/>
                  <a:lumOff val="85000"/>
                </a:schemeClr>
              </a:solidFill>
              <a:round/>
            </a:ln>
            <a:effectLst/>
          </c:spPr>
        </c:majorGridlines>
        <c:numFmt formatCode="_-* #,##0.0_-;\-* #,##0.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26410448"/>
        <c:crosses val="autoZero"/>
        <c:crossBetween val="between"/>
      </c:valAx>
      <c:valAx>
        <c:axId val="1906632624"/>
        <c:scaling>
          <c:orientation val="minMax"/>
        </c:scaling>
        <c:delete val="0"/>
        <c:axPos val="r"/>
        <c:numFmt formatCode="_-* #,##0.000_-;\-* #,##0.000_-;_-* &quot;-&quot;??_-;_-@_-"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6630544"/>
        <c:crosses val="max"/>
        <c:crossBetween val="between"/>
      </c:valAx>
      <c:dateAx>
        <c:axId val="1906630544"/>
        <c:scaling>
          <c:orientation val="minMax"/>
        </c:scaling>
        <c:delete val="1"/>
        <c:axPos val="b"/>
        <c:numFmt formatCode="m/d/yyyy" sourceLinked="1"/>
        <c:majorTickMark val="out"/>
        <c:minorTickMark val="none"/>
        <c:tickLblPos val="nextTo"/>
        <c:crossAx val="190663262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1"/>
          <c:tx>
            <c:strRef>
              <c:f>Konsolide!$AA$1</c:f>
              <c:strCache>
                <c:ptCount val="1"/>
                <c:pt idx="0">
                  <c:v>Kamu borçlanma kağıtları (Sovereign bonds)</c:v>
                </c:pt>
              </c:strCache>
            </c:strRef>
          </c:tx>
          <c:spPr>
            <a:solidFill>
              <a:schemeClr val="accent2"/>
            </a:solidFill>
            <a:ln>
              <a:noFill/>
            </a:ln>
            <a:effectLst/>
          </c:spPr>
          <c:invertIfNegative val="0"/>
          <c:dLbls>
            <c:delete val="1"/>
          </c:dLbls>
          <c:cat>
            <c:numRef>
              <c:f>Konsolide!$T$2:$T$41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Konsolide!$AA$2:$AA$41</c:f>
              <c:numCache>
                <c:formatCode>_(* #,##0.00_);_(* \(#,##0.00\);_(* "-"??_);_(@_)</c:formatCode>
                <c:ptCount val="40"/>
                <c:pt idx="0">
                  <c:v>-0.67030707550183288</c:v>
                </c:pt>
                <c:pt idx="1">
                  <c:v>-0.14599154269477435</c:v>
                </c:pt>
                <c:pt idx="2">
                  <c:v>0.20440615896391218</c:v>
                </c:pt>
                <c:pt idx="3">
                  <c:v>-0.22925458977965749</c:v>
                </c:pt>
                <c:pt idx="4">
                  <c:v>-0.83859413588335108</c:v>
                </c:pt>
                <c:pt idx="5">
                  <c:v>-0.56384719457335875</c:v>
                </c:pt>
                <c:pt idx="6">
                  <c:v>-0.4101739138863808</c:v>
                </c:pt>
                <c:pt idx="7">
                  <c:v>-0.2810701594190016</c:v>
                </c:pt>
                <c:pt idx="8">
                  <c:v>-0.5365831975019717</c:v>
                </c:pt>
                <c:pt idx="9">
                  <c:v>-0.24774987351616334</c:v>
                </c:pt>
                <c:pt idx="10">
                  <c:v>-4.8881309987408729E-2</c:v>
                </c:pt>
                <c:pt idx="11">
                  <c:v>-0.21852671903856105</c:v>
                </c:pt>
                <c:pt idx="12">
                  <c:v>-0.4641491373888641</c:v>
                </c:pt>
                <c:pt idx="13">
                  <c:v>-8.6391740772675807E-2</c:v>
                </c:pt>
                <c:pt idx="14">
                  <c:v>0.12755379189705121</c:v>
                </c:pt>
                <c:pt idx="15">
                  <c:v>0.25938227878470649</c:v>
                </c:pt>
                <c:pt idx="16">
                  <c:v>0.38522794196629906</c:v>
                </c:pt>
                <c:pt idx="17">
                  <c:v>0.54550899227989069</c:v>
                </c:pt>
                <c:pt idx="18">
                  <c:v>-2.4206104847799437E-2</c:v>
                </c:pt>
                <c:pt idx="19">
                  <c:v>5.6335812800004617E-2</c:v>
                </c:pt>
                <c:pt idx="20">
                  <c:v>-2.2260547830404587E-2</c:v>
                </c:pt>
                <c:pt idx="21">
                  <c:v>0.37138720419134424</c:v>
                </c:pt>
                <c:pt idx="22">
                  <c:v>0.51238035607872368</c:v>
                </c:pt>
                <c:pt idx="23">
                  <c:v>0.54245249697339981</c:v>
                </c:pt>
                <c:pt idx="24">
                  <c:v>0.43968745440100199</c:v>
                </c:pt>
                <c:pt idx="25">
                  <c:v>0.86465483872318738</c:v>
                </c:pt>
                <c:pt idx="26">
                  <c:v>0.30007039140888547</c:v>
                </c:pt>
                <c:pt idx="27">
                  <c:v>0.10234012424689587</c:v>
                </c:pt>
                <c:pt idx="28">
                  <c:v>0.19507231034832745</c:v>
                </c:pt>
                <c:pt idx="29">
                  <c:v>7.1009747183636396E-2</c:v>
                </c:pt>
                <c:pt idx="30">
                  <c:v>-6.7708132205167901E-2</c:v>
                </c:pt>
                <c:pt idx="31">
                  <c:v>-0.18725219935949883</c:v>
                </c:pt>
                <c:pt idx="32">
                  <c:v>0.17075942349379755</c:v>
                </c:pt>
                <c:pt idx="33">
                  <c:v>0.63877638480346677</c:v>
                </c:pt>
                <c:pt idx="34">
                  <c:v>0.48415922698883235</c:v>
                </c:pt>
                <c:pt idx="35">
                  <c:v>0.17328737525484522</c:v>
                </c:pt>
                <c:pt idx="36">
                  <c:v>4.5761814766194855E-2</c:v>
                </c:pt>
                <c:pt idx="37">
                  <c:v>-0.64331175885497416</c:v>
                </c:pt>
                <c:pt idx="38">
                  <c:v>-0.34671523865953685</c:v>
                </c:pt>
                <c:pt idx="39">
                  <c:v>-0.50246180264251117</c:v>
                </c:pt>
              </c:numCache>
            </c:numRef>
          </c:val>
          <c:extLst>
            <c:ext xmlns:c16="http://schemas.microsoft.com/office/drawing/2014/chart" uri="{C3380CC4-5D6E-409C-BE32-E72D297353CC}">
              <c16:uniqueId val="{00000000-0E5E-4C5F-833E-61544BB2DF19}"/>
            </c:ext>
          </c:extLst>
        </c:ser>
        <c:ser>
          <c:idx val="2"/>
          <c:order val="2"/>
          <c:tx>
            <c:strRef>
              <c:f>Konsolide!$AB$1</c:f>
              <c:strCache>
                <c:ptCount val="1"/>
                <c:pt idx="0">
                  <c:v>Döviz (FX)</c:v>
                </c:pt>
              </c:strCache>
            </c:strRef>
          </c:tx>
          <c:spPr>
            <a:solidFill>
              <a:schemeClr val="accent3"/>
            </a:solidFill>
            <a:ln>
              <a:noFill/>
            </a:ln>
            <a:effectLst/>
          </c:spPr>
          <c:invertIfNegative val="0"/>
          <c:dLbls>
            <c:delete val="1"/>
          </c:dLbls>
          <c:cat>
            <c:numRef>
              <c:f>Konsolide!$T$2:$T$41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Konsolide!$AB$2:$AB$41</c:f>
              <c:numCache>
                <c:formatCode>_(* #,##0.00_);_(* \(#,##0.00\);_(* "-"??_);_(@_)</c:formatCode>
                <c:ptCount val="40"/>
                <c:pt idx="0">
                  <c:v>-0.52164278509033624</c:v>
                </c:pt>
                <c:pt idx="1">
                  <c:v>-0.45753329553928951</c:v>
                </c:pt>
                <c:pt idx="2">
                  <c:v>-0.46443552873129096</c:v>
                </c:pt>
                <c:pt idx="3">
                  <c:v>-0.51093271336414503</c:v>
                </c:pt>
                <c:pt idx="4">
                  <c:v>-0.54949925885792827</c:v>
                </c:pt>
                <c:pt idx="5">
                  <c:v>-0.58927882864173886</c:v>
                </c:pt>
                <c:pt idx="6">
                  <c:v>-0.60251461051777222</c:v>
                </c:pt>
                <c:pt idx="7">
                  <c:v>-0.67845728334377198</c:v>
                </c:pt>
                <c:pt idx="8">
                  <c:v>-0.59036443669574379</c:v>
                </c:pt>
                <c:pt idx="9">
                  <c:v>-0.71697697580102426</c:v>
                </c:pt>
                <c:pt idx="10">
                  <c:v>-0.78551792809533971</c:v>
                </c:pt>
                <c:pt idx="11">
                  <c:v>-0.66179833338694682</c:v>
                </c:pt>
                <c:pt idx="12">
                  <c:v>-0.70579616770555798</c:v>
                </c:pt>
                <c:pt idx="13">
                  <c:v>-0.43302900032337766</c:v>
                </c:pt>
                <c:pt idx="14">
                  <c:v>0.27216603608869638</c:v>
                </c:pt>
                <c:pt idx="15">
                  <c:v>-0.1287700737472916</c:v>
                </c:pt>
                <c:pt idx="16">
                  <c:v>-0.30922152508940598</c:v>
                </c:pt>
                <c:pt idx="17">
                  <c:v>-8.0726304414697692E-2</c:v>
                </c:pt>
                <c:pt idx="18">
                  <c:v>-0.43648101772660136</c:v>
                </c:pt>
                <c:pt idx="19">
                  <c:v>-0.65057405546639235</c:v>
                </c:pt>
                <c:pt idx="20">
                  <c:v>-0.62227869076304465</c:v>
                </c:pt>
                <c:pt idx="21">
                  <c:v>-0.37713644232435761</c:v>
                </c:pt>
                <c:pt idx="22">
                  <c:v>-0.39839917157888155</c:v>
                </c:pt>
                <c:pt idx="23">
                  <c:v>-0.2897014576027061</c:v>
                </c:pt>
                <c:pt idx="24">
                  <c:v>-0.24395820969908977</c:v>
                </c:pt>
                <c:pt idx="25">
                  <c:v>-7.9535465529391322E-2</c:v>
                </c:pt>
                <c:pt idx="26">
                  <c:v>-0.27551248028687803</c:v>
                </c:pt>
                <c:pt idx="27">
                  <c:v>1.0498656034650256</c:v>
                </c:pt>
                <c:pt idx="28">
                  <c:v>0.92420958377621099</c:v>
                </c:pt>
                <c:pt idx="29">
                  <c:v>0.91568436969612432</c:v>
                </c:pt>
                <c:pt idx="30">
                  <c:v>0.90529537123789572</c:v>
                </c:pt>
                <c:pt idx="31">
                  <c:v>0.3604443482706432</c:v>
                </c:pt>
                <c:pt idx="32">
                  <c:v>0.34289893010239358</c:v>
                </c:pt>
                <c:pt idx="33">
                  <c:v>1.2755941750482989</c:v>
                </c:pt>
                <c:pt idx="34">
                  <c:v>0.95326287552362265</c:v>
                </c:pt>
                <c:pt idx="35">
                  <c:v>0.64881860332058117</c:v>
                </c:pt>
                <c:pt idx="36">
                  <c:v>0.59380203989125002</c:v>
                </c:pt>
                <c:pt idx="37">
                  <c:v>0.62347507897800858</c:v>
                </c:pt>
                <c:pt idx="38">
                  <c:v>0.56641421597230934</c:v>
                </c:pt>
                <c:pt idx="39">
                  <c:v>0.67270954043692788</c:v>
                </c:pt>
              </c:numCache>
            </c:numRef>
          </c:val>
          <c:extLst>
            <c:ext xmlns:c16="http://schemas.microsoft.com/office/drawing/2014/chart" uri="{C3380CC4-5D6E-409C-BE32-E72D297353CC}">
              <c16:uniqueId val="{00000001-0E5E-4C5F-833E-61544BB2DF19}"/>
            </c:ext>
          </c:extLst>
        </c:ser>
        <c:ser>
          <c:idx val="3"/>
          <c:order val="3"/>
          <c:tx>
            <c:strRef>
              <c:f>Konsolide!$AC$1</c:f>
              <c:strCache>
                <c:ptCount val="1"/>
                <c:pt idx="0">
                  <c:v>Teminatsız para piyasası (Unsecured money market)</c:v>
                </c:pt>
              </c:strCache>
            </c:strRef>
          </c:tx>
          <c:spPr>
            <a:solidFill>
              <a:schemeClr val="accent4"/>
            </a:solidFill>
            <a:ln>
              <a:noFill/>
            </a:ln>
            <a:effectLst/>
          </c:spPr>
          <c:invertIfNegative val="0"/>
          <c:dLbls>
            <c:delete val="1"/>
          </c:dLbls>
          <c:cat>
            <c:numRef>
              <c:f>Konsolide!$T$2:$T$41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Konsolide!$AC$2:$AC$41</c:f>
              <c:numCache>
                <c:formatCode>_(* #,##0.00_);_(* \(#,##0.00\);_(* "-"??_);_(@_)</c:formatCode>
                <c:ptCount val="40"/>
                <c:pt idx="0">
                  <c:v>1.8896008543318299E-2</c:v>
                </c:pt>
                <c:pt idx="1">
                  <c:v>6.7455861091121491E-2</c:v>
                </c:pt>
                <c:pt idx="2">
                  <c:v>0.18296758143780378</c:v>
                </c:pt>
                <c:pt idx="3">
                  <c:v>0.26997577815978596</c:v>
                </c:pt>
                <c:pt idx="4">
                  <c:v>0.3479504273561978</c:v>
                </c:pt>
                <c:pt idx="5">
                  <c:v>0.241039889757241</c:v>
                </c:pt>
                <c:pt idx="6">
                  <c:v>0.24761800863452932</c:v>
                </c:pt>
                <c:pt idx="7">
                  <c:v>0.3737699041349094</c:v>
                </c:pt>
                <c:pt idx="8">
                  <c:v>0.41467823658818642</c:v>
                </c:pt>
                <c:pt idx="9">
                  <c:v>0.52327601362614207</c:v>
                </c:pt>
                <c:pt idx="10">
                  <c:v>0.67508986587924102</c:v>
                </c:pt>
                <c:pt idx="11">
                  <c:v>0.54470747502374406</c:v>
                </c:pt>
                <c:pt idx="12">
                  <c:v>0.76799400409774921</c:v>
                </c:pt>
                <c:pt idx="13">
                  <c:v>0.82823224285434671</c:v>
                </c:pt>
                <c:pt idx="14">
                  <c:v>0.70622064497533676</c:v>
                </c:pt>
                <c:pt idx="15">
                  <c:v>0.74792299891521241</c:v>
                </c:pt>
                <c:pt idx="16">
                  <c:v>0.13925631880755329</c:v>
                </c:pt>
                <c:pt idx="17">
                  <c:v>-0.45676380550815465</c:v>
                </c:pt>
                <c:pt idx="18">
                  <c:v>0.13264564348681662</c:v>
                </c:pt>
                <c:pt idx="19">
                  <c:v>-0.4665242023997514</c:v>
                </c:pt>
                <c:pt idx="20">
                  <c:v>-0.51615427503567091</c:v>
                </c:pt>
                <c:pt idx="21">
                  <c:v>-0.36030122967746891</c:v>
                </c:pt>
                <c:pt idx="22">
                  <c:v>-0.43856238163913575</c:v>
                </c:pt>
                <c:pt idx="23">
                  <c:v>-0.4911509337791557</c:v>
                </c:pt>
                <c:pt idx="24">
                  <c:v>0.24593046831741985</c:v>
                </c:pt>
                <c:pt idx="25">
                  <c:v>5.6688653655960708E-2</c:v>
                </c:pt>
                <c:pt idx="26">
                  <c:v>-3.2073271896675332E-2</c:v>
                </c:pt>
                <c:pt idx="27">
                  <c:v>2.2687942004270656E-2</c:v>
                </c:pt>
                <c:pt idx="28">
                  <c:v>0.33115477368495344</c:v>
                </c:pt>
                <c:pt idx="29">
                  <c:v>0.56849585545951065</c:v>
                </c:pt>
                <c:pt idx="30">
                  <c:v>0.31591339289616888</c:v>
                </c:pt>
                <c:pt idx="31">
                  <c:v>-7.4286925117315189E-2</c:v>
                </c:pt>
                <c:pt idx="32">
                  <c:v>0.18942396439108916</c:v>
                </c:pt>
                <c:pt idx="33">
                  <c:v>0.23011436194998483</c:v>
                </c:pt>
                <c:pt idx="34">
                  <c:v>3.4717162380670907E-2</c:v>
                </c:pt>
                <c:pt idx="35">
                  <c:v>-0.12543185083451647</c:v>
                </c:pt>
                <c:pt idx="36">
                  <c:v>-0.50834590960135762</c:v>
                </c:pt>
                <c:pt idx="37">
                  <c:v>-0.83653321478157605</c:v>
                </c:pt>
                <c:pt idx="38">
                  <c:v>-1.444537489167135</c:v>
                </c:pt>
                <c:pt idx="39">
                  <c:v>-1.8380520815306109</c:v>
                </c:pt>
              </c:numCache>
            </c:numRef>
          </c:val>
          <c:extLst>
            <c:ext xmlns:c16="http://schemas.microsoft.com/office/drawing/2014/chart" uri="{C3380CC4-5D6E-409C-BE32-E72D297353CC}">
              <c16:uniqueId val="{00000002-0E5E-4C5F-833E-61544BB2DF19}"/>
            </c:ext>
          </c:extLst>
        </c:ser>
        <c:ser>
          <c:idx val="4"/>
          <c:order val="4"/>
          <c:tx>
            <c:strRef>
              <c:f>Konsolide!$AD$1</c:f>
              <c:strCache>
                <c:ptCount val="1"/>
                <c:pt idx="0">
                  <c:v>Faiz türevleri (Interest rate derivatives)</c:v>
                </c:pt>
              </c:strCache>
            </c:strRef>
          </c:tx>
          <c:spPr>
            <a:solidFill>
              <a:schemeClr val="accent5"/>
            </a:solidFill>
            <a:ln>
              <a:noFill/>
            </a:ln>
            <a:effectLst/>
          </c:spPr>
          <c:invertIfNegative val="0"/>
          <c:dLbls>
            <c:delete val="1"/>
          </c:dLbls>
          <c:cat>
            <c:numRef>
              <c:f>Konsolide!$T$2:$T$41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Konsolide!$AD$2:$AD$41</c:f>
              <c:numCache>
                <c:formatCode>_(* #,##0.00_);_(* \(#,##0.00\);_(* "-"??_);_(@_)</c:formatCode>
                <c:ptCount val="40"/>
                <c:pt idx="0">
                  <c:v>-0.41650509938118035</c:v>
                </c:pt>
                <c:pt idx="1">
                  <c:v>-0.36707964074804933</c:v>
                </c:pt>
                <c:pt idx="2">
                  <c:v>-0.35348246544423001</c:v>
                </c:pt>
                <c:pt idx="3">
                  <c:v>-0.35977593300176186</c:v>
                </c:pt>
                <c:pt idx="4">
                  <c:v>-0.35925155289430455</c:v>
                </c:pt>
                <c:pt idx="5">
                  <c:v>-0.38601246680968482</c:v>
                </c:pt>
                <c:pt idx="6">
                  <c:v>-0.42166740879632814</c:v>
                </c:pt>
                <c:pt idx="7">
                  <c:v>-0.42165343822274476</c:v>
                </c:pt>
                <c:pt idx="8">
                  <c:v>-0.35964511051863818</c:v>
                </c:pt>
                <c:pt idx="9">
                  <c:v>-0.34073150590559392</c:v>
                </c:pt>
                <c:pt idx="10">
                  <c:v>-0.3335451355948344</c:v>
                </c:pt>
                <c:pt idx="11">
                  <c:v>-0.31822431673090973</c:v>
                </c:pt>
                <c:pt idx="12">
                  <c:v>-0.31038483983355469</c:v>
                </c:pt>
                <c:pt idx="13">
                  <c:v>-0.2334591177048706</c:v>
                </c:pt>
                <c:pt idx="14">
                  <c:v>0.16005956587332273</c:v>
                </c:pt>
                <c:pt idx="15">
                  <c:v>-5.5953567689718015E-2</c:v>
                </c:pt>
                <c:pt idx="16">
                  <c:v>-9.3370416048309424E-2</c:v>
                </c:pt>
                <c:pt idx="17">
                  <c:v>1.7048697470629277E-3</c:v>
                </c:pt>
                <c:pt idx="18">
                  <c:v>-0.28729282209276846</c:v>
                </c:pt>
                <c:pt idx="19">
                  <c:v>-0.45275048780595145</c:v>
                </c:pt>
                <c:pt idx="20">
                  <c:v>-0.14134043939957652</c:v>
                </c:pt>
                <c:pt idx="21">
                  <c:v>-0.15957703020167233</c:v>
                </c:pt>
                <c:pt idx="22">
                  <c:v>-0.13866456769849544</c:v>
                </c:pt>
                <c:pt idx="23">
                  <c:v>-0.36304603107163674</c:v>
                </c:pt>
                <c:pt idx="24">
                  <c:v>-0.14351194826566893</c:v>
                </c:pt>
                <c:pt idx="25">
                  <c:v>-0.33047910960751448</c:v>
                </c:pt>
                <c:pt idx="26">
                  <c:v>-0.3145337147209159</c:v>
                </c:pt>
                <c:pt idx="27">
                  <c:v>1.9783772348216152E-2</c:v>
                </c:pt>
                <c:pt idx="28">
                  <c:v>0.55755766717981847</c:v>
                </c:pt>
                <c:pt idx="29">
                  <c:v>1.1813651278894801</c:v>
                </c:pt>
                <c:pt idx="30">
                  <c:v>1.2282770673789616</c:v>
                </c:pt>
                <c:pt idx="31">
                  <c:v>0.11630578271357657</c:v>
                </c:pt>
                <c:pt idx="32">
                  <c:v>-5.1742563838735552E-2</c:v>
                </c:pt>
                <c:pt idx="33">
                  <c:v>1.2547948400440567</c:v>
                </c:pt>
                <c:pt idx="34">
                  <c:v>8.9375388349300811E-2</c:v>
                </c:pt>
                <c:pt idx="35">
                  <c:v>0.27274164030071374</c:v>
                </c:pt>
                <c:pt idx="36">
                  <c:v>0.479256987986936</c:v>
                </c:pt>
                <c:pt idx="37">
                  <c:v>0.27354170410803325</c:v>
                </c:pt>
                <c:pt idx="38">
                  <c:v>0.19559271842692802</c:v>
                </c:pt>
                <c:pt idx="39">
                  <c:v>0.12393904652199401</c:v>
                </c:pt>
              </c:numCache>
            </c:numRef>
          </c:val>
          <c:extLst>
            <c:ext xmlns:c16="http://schemas.microsoft.com/office/drawing/2014/chart" uri="{C3380CC4-5D6E-409C-BE32-E72D297353CC}">
              <c16:uniqueId val="{00000003-0E5E-4C5F-833E-61544BB2DF19}"/>
            </c:ext>
          </c:extLst>
        </c:ser>
        <c:ser>
          <c:idx val="5"/>
          <c:order val="5"/>
          <c:tx>
            <c:strRef>
              <c:f>Konsolide!$AE$1</c:f>
              <c:strCache>
                <c:ptCount val="1"/>
                <c:pt idx="0">
                  <c:v>Kurumsal tahviller</c:v>
                </c:pt>
              </c:strCache>
            </c:strRef>
          </c:tx>
          <c:spPr>
            <a:solidFill>
              <a:schemeClr val="accent6"/>
            </a:solidFill>
            <a:ln>
              <a:noFill/>
            </a:ln>
            <a:effectLst/>
          </c:spPr>
          <c:invertIfNegative val="0"/>
          <c:dLbls>
            <c:delete val="1"/>
          </c:dLbls>
          <c:cat>
            <c:numRef>
              <c:f>Konsolide!$T$2:$T$41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Konsolide!$AE$2:$AE$41</c:f>
              <c:numCache>
                <c:formatCode>_(* #,##0.00_);_(* \(#,##0.00\);_(* "-"??_);_(@_)</c:formatCode>
                <c:ptCount val="40"/>
                <c:pt idx="0">
                  <c:v>8.4005716822106377E-2</c:v>
                </c:pt>
                <c:pt idx="1">
                  <c:v>0.65810255108065607</c:v>
                </c:pt>
                <c:pt idx="2">
                  <c:v>1.1620734818702649</c:v>
                </c:pt>
                <c:pt idx="3">
                  <c:v>0.1900925555929007</c:v>
                </c:pt>
                <c:pt idx="4">
                  <c:v>0.30700379741266837</c:v>
                </c:pt>
                <c:pt idx="5">
                  <c:v>0.60731788797728092</c:v>
                </c:pt>
                <c:pt idx="6">
                  <c:v>0.71777017458137915</c:v>
                </c:pt>
                <c:pt idx="7">
                  <c:v>-0.17474651811893799</c:v>
                </c:pt>
                <c:pt idx="8">
                  <c:v>-0.18583459803904487</c:v>
                </c:pt>
                <c:pt idx="9">
                  <c:v>-0.19444682762581217</c:v>
                </c:pt>
                <c:pt idx="10">
                  <c:v>-0.16566639076615847</c:v>
                </c:pt>
                <c:pt idx="11">
                  <c:v>-0.98698628458902393</c:v>
                </c:pt>
                <c:pt idx="12">
                  <c:v>-1.3694375741778653</c:v>
                </c:pt>
                <c:pt idx="13">
                  <c:v>-1.163750420715145</c:v>
                </c:pt>
                <c:pt idx="14">
                  <c:v>-0.29639156588239485</c:v>
                </c:pt>
                <c:pt idx="15">
                  <c:v>-0.30608206763190993</c:v>
                </c:pt>
                <c:pt idx="16">
                  <c:v>0.99053196218511297</c:v>
                </c:pt>
                <c:pt idx="17">
                  <c:v>0.85823638909714228</c:v>
                </c:pt>
                <c:pt idx="18">
                  <c:v>0.97399301499150859</c:v>
                </c:pt>
                <c:pt idx="19">
                  <c:v>0.8643956780819354</c:v>
                </c:pt>
                <c:pt idx="20">
                  <c:v>0.38961123276150345</c:v>
                </c:pt>
                <c:pt idx="21">
                  <c:v>0.21251315334675333</c:v>
                </c:pt>
                <c:pt idx="22">
                  <c:v>0.16121599433844269</c:v>
                </c:pt>
                <c:pt idx="23">
                  <c:v>0.32680098609211605</c:v>
                </c:pt>
                <c:pt idx="24">
                  <c:v>0.60123034988311586</c:v>
                </c:pt>
                <c:pt idx="25">
                  <c:v>1.5948611404525783</c:v>
                </c:pt>
                <c:pt idx="26">
                  <c:v>0.44235783445119209</c:v>
                </c:pt>
                <c:pt idx="27">
                  <c:v>-1.2398546135662853</c:v>
                </c:pt>
                <c:pt idx="28">
                  <c:v>-0.17619326123679382</c:v>
                </c:pt>
                <c:pt idx="29">
                  <c:v>2.2506285466976153E-2</c:v>
                </c:pt>
                <c:pt idx="30">
                  <c:v>-0.6331982106042866</c:v>
                </c:pt>
                <c:pt idx="31">
                  <c:v>-1.8492266103152706</c:v>
                </c:pt>
                <c:pt idx="32">
                  <c:v>-1.7331444758150072</c:v>
                </c:pt>
                <c:pt idx="33">
                  <c:v>-1.8934861646540786</c:v>
                </c:pt>
                <c:pt idx="34">
                  <c:v>-1.4177090246179485</c:v>
                </c:pt>
                <c:pt idx="35">
                  <c:v>-0.97505545720142228</c:v>
                </c:pt>
                <c:pt idx="36">
                  <c:v>0.3950859145211964</c:v>
                </c:pt>
                <c:pt idx="37">
                  <c:v>0.79873350582321534</c:v>
                </c:pt>
                <c:pt idx="38">
                  <c:v>1.2335345890351188</c:v>
                </c:pt>
                <c:pt idx="39">
                  <c:v>1.1692358696922271</c:v>
                </c:pt>
              </c:numCache>
            </c:numRef>
          </c:val>
          <c:extLst>
            <c:ext xmlns:c16="http://schemas.microsoft.com/office/drawing/2014/chart" uri="{C3380CC4-5D6E-409C-BE32-E72D297353CC}">
              <c16:uniqueId val="{00000004-0E5E-4C5F-833E-61544BB2DF19}"/>
            </c:ext>
          </c:extLst>
        </c:ser>
        <c:dLbls>
          <c:showLegendKey val="0"/>
          <c:showVal val="1"/>
          <c:showCatName val="0"/>
          <c:showSerName val="0"/>
          <c:showPercent val="0"/>
          <c:showBubbleSize val="0"/>
        </c:dLbls>
        <c:gapWidth val="0"/>
        <c:overlap val="100"/>
        <c:axId val="1348668416"/>
        <c:axId val="1348665920"/>
      </c:barChart>
      <c:lineChart>
        <c:grouping val="standard"/>
        <c:varyColors val="0"/>
        <c:ser>
          <c:idx val="0"/>
          <c:order val="0"/>
          <c:tx>
            <c:strRef>
              <c:f>Konsolide!$V$1</c:f>
              <c:strCache>
                <c:ptCount val="1"/>
                <c:pt idx="0">
                  <c:v>Pillar 3</c:v>
                </c:pt>
              </c:strCache>
            </c:strRef>
          </c:tx>
          <c:spPr>
            <a:ln w="28575" cap="rnd">
              <a:solidFill>
                <a:schemeClr val="accent1"/>
              </a:solidFill>
              <a:round/>
            </a:ln>
            <a:effectLst/>
          </c:spPr>
          <c:marker>
            <c:symbol val="none"/>
          </c:marker>
          <c:dLbls>
            <c:delete val="1"/>
          </c:dLbls>
          <c:cat>
            <c:numRef>
              <c:f>Konsolide!$T$2:$T$41</c:f>
              <c:numCache>
                <c:formatCode>m/d/yyyy</c:formatCode>
                <c:ptCount val="40"/>
                <c:pt idx="0">
                  <c:v>42091</c:v>
                </c:pt>
                <c:pt idx="1">
                  <c:v>42183</c:v>
                </c:pt>
                <c:pt idx="2">
                  <c:v>42275</c:v>
                </c:pt>
                <c:pt idx="3">
                  <c:v>42366</c:v>
                </c:pt>
                <c:pt idx="4">
                  <c:v>42457</c:v>
                </c:pt>
                <c:pt idx="5">
                  <c:v>42549</c:v>
                </c:pt>
                <c:pt idx="6">
                  <c:v>42641</c:v>
                </c:pt>
                <c:pt idx="7">
                  <c:v>42732</c:v>
                </c:pt>
                <c:pt idx="8">
                  <c:v>42822</c:v>
                </c:pt>
                <c:pt idx="9">
                  <c:v>42914</c:v>
                </c:pt>
                <c:pt idx="10">
                  <c:v>43006</c:v>
                </c:pt>
                <c:pt idx="11">
                  <c:v>43097</c:v>
                </c:pt>
                <c:pt idx="12">
                  <c:v>43187</c:v>
                </c:pt>
                <c:pt idx="13">
                  <c:v>43279</c:v>
                </c:pt>
                <c:pt idx="14">
                  <c:v>43371</c:v>
                </c:pt>
                <c:pt idx="15">
                  <c:v>43462</c:v>
                </c:pt>
                <c:pt idx="16">
                  <c:v>43552</c:v>
                </c:pt>
                <c:pt idx="17">
                  <c:v>43644</c:v>
                </c:pt>
                <c:pt idx="18">
                  <c:v>43736</c:v>
                </c:pt>
                <c:pt idx="19">
                  <c:v>43827</c:v>
                </c:pt>
                <c:pt idx="20">
                  <c:v>43918</c:v>
                </c:pt>
                <c:pt idx="21">
                  <c:v>44010</c:v>
                </c:pt>
                <c:pt idx="22">
                  <c:v>44102</c:v>
                </c:pt>
                <c:pt idx="23">
                  <c:v>44193</c:v>
                </c:pt>
                <c:pt idx="24">
                  <c:v>44283</c:v>
                </c:pt>
                <c:pt idx="25">
                  <c:v>44375</c:v>
                </c:pt>
                <c:pt idx="26">
                  <c:v>44467</c:v>
                </c:pt>
                <c:pt idx="27">
                  <c:v>44558</c:v>
                </c:pt>
                <c:pt idx="28">
                  <c:v>44648</c:v>
                </c:pt>
                <c:pt idx="29">
                  <c:v>44740</c:v>
                </c:pt>
                <c:pt idx="30">
                  <c:v>44832</c:v>
                </c:pt>
                <c:pt idx="31">
                  <c:v>44923</c:v>
                </c:pt>
                <c:pt idx="32">
                  <c:v>45013</c:v>
                </c:pt>
                <c:pt idx="33">
                  <c:v>45105</c:v>
                </c:pt>
                <c:pt idx="34">
                  <c:v>45197</c:v>
                </c:pt>
                <c:pt idx="35">
                  <c:v>45288</c:v>
                </c:pt>
                <c:pt idx="36">
                  <c:v>45379</c:v>
                </c:pt>
                <c:pt idx="37">
                  <c:v>45471</c:v>
                </c:pt>
                <c:pt idx="38">
                  <c:v>45563</c:v>
                </c:pt>
                <c:pt idx="39">
                  <c:v>45654</c:v>
                </c:pt>
              </c:numCache>
            </c:numRef>
          </c:cat>
          <c:val>
            <c:numRef>
              <c:f>Konsolide!$V$2:$V$41</c:f>
              <c:numCache>
                <c:formatCode>_-* #,##0.0_-;\-* #,##0.0_-;_-* "-"??_-;_-@_-</c:formatCode>
                <c:ptCount val="40"/>
                <c:pt idx="0">
                  <c:v>-1.753664434101986</c:v>
                </c:pt>
                <c:pt idx="1">
                  <c:v>-0.43166290479506497</c:v>
                </c:pt>
                <c:pt idx="2">
                  <c:v>0.24906875585244481</c:v>
                </c:pt>
                <c:pt idx="3">
                  <c:v>-0.8831520563442623</c:v>
                </c:pt>
                <c:pt idx="4">
                  <c:v>-1.7093378606593417</c:v>
                </c:pt>
                <c:pt idx="5">
                  <c:v>-1.3578785951824184</c:v>
                </c:pt>
                <c:pt idx="6">
                  <c:v>-1.0272842599333596</c:v>
                </c:pt>
                <c:pt idx="7">
                  <c:v>-1.3265395282053392</c:v>
                </c:pt>
                <c:pt idx="8">
                  <c:v>-1.5639089376217292</c:v>
                </c:pt>
                <c:pt idx="9">
                  <c:v>-1.2354808881811949</c:v>
                </c:pt>
                <c:pt idx="10">
                  <c:v>-0.94255993372020908</c:v>
                </c:pt>
                <c:pt idx="11">
                  <c:v>-1.5044979046288662</c:v>
                </c:pt>
                <c:pt idx="12">
                  <c:v>-2.1263701139384921</c:v>
                </c:pt>
                <c:pt idx="13">
                  <c:v>-0.9388759587471901</c:v>
                </c:pt>
                <c:pt idx="14">
                  <c:v>0.93974726613821269</c:v>
                </c:pt>
                <c:pt idx="15">
                  <c:v>0.42236816805651572</c:v>
                </c:pt>
                <c:pt idx="16">
                  <c:v>0.69246543096002955</c:v>
                </c:pt>
                <c:pt idx="17">
                  <c:v>0.56349875899579926</c:v>
                </c:pt>
                <c:pt idx="18">
                  <c:v>-8.9013633146026283E-2</c:v>
                </c:pt>
                <c:pt idx="19">
                  <c:v>-0.8868604679263471</c:v>
                </c:pt>
                <c:pt idx="20">
                  <c:v>-1.0112944377363962</c:v>
                </c:pt>
                <c:pt idx="21">
                  <c:v>-5.9438251385234231E-2</c:v>
                </c:pt>
                <c:pt idx="22">
                  <c:v>-0.12945667447339923</c:v>
                </c:pt>
                <c:pt idx="23">
                  <c:v>-0.16685455523068771</c:v>
                </c:pt>
                <c:pt idx="24">
                  <c:v>0.79319427368927276</c:v>
                </c:pt>
                <c:pt idx="25">
                  <c:v>1.693667393585476</c:v>
                </c:pt>
                <c:pt idx="26">
                  <c:v>0.34665690912084479</c:v>
                </c:pt>
                <c:pt idx="27">
                  <c:v>0.78248955881869264</c:v>
                </c:pt>
                <c:pt idx="28">
                  <c:v>1.8574714757952289</c:v>
                </c:pt>
                <c:pt idx="29">
                  <c:v>2.6244286423790952</c:v>
                </c:pt>
                <c:pt idx="30">
                  <c:v>2.1571334294228008</c:v>
                </c:pt>
                <c:pt idx="31">
                  <c:v>-0.58218001640115502</c:v>
                </c:pt>
                <c:pt idx="32">
                  <c:v>-0.31749475934582283</c:v>
                </c:pt>
                <c:pt idx="33">
                  <c:v>1.5315454502913548</c:v>
                </c:pt>
                <c:pt idx="34">
                  <c:v>0.59134971103162959</c:v>
                </c:pt>
                <c:pt idx="35">
                  <c:v>0.2399564773992123</c:v>
                </c:pt>
                <c:pt idx="36">
                  <c:v>0.22875228364208672</c:v>
                </c:pt>
                <c:pt idx="37">
                  <c:v>-0.64064531596564789</c:v>
                </c:pt>
                <c:pt idx="38">
                  <c:v>-0.70358083980486308</c:v>
                </c:pt>
                <c:pt idx="39">
                  <c:v>-1.2044453412484326</c:v>
                </c:pt>
              </c:numCache>
            </c:numRef>
          </c:val>
          <c:smooth val="0"/>
          <c:extLst>
            <c:ext xmlns:c16="http://schemas.microsoft.com/office/drawing/2014/chart" uri="{C3380CC4-5D6E-409C-BE32-E72D297353CC}">
              <c16:uniqueId val="{00000005-0E5E-4C5F-833E-61544BB2DF19}"/>
            </c:ext>
          </c:extLst>
        </c:ser>
        <c:dLbls>
          <c:showLegendKey val="0"/>
          <c:showVal val="1"/>
          <c:showCatName val="0"/>
          <c:showSerName val="0"/>
          <c:showPercent val="0"/>
          <c:showBubbleSize val="0"/>
        </c:dLbls>
        <c:marker val="1"/>
        <c:smooth val="0"/>
        <c:axId val="1360922656"/>
        <c:axId val="1360928896"/>
      </c:lineChart>
      <c:dateAx>
        <c:axId val="1348668416"/>
        <c:scaling>
          <c:orientation val="minMax"/>
        </c:scaling>
        <c:delete val="0"/>
        <c:axPos val="b"/>
        <c:numFmt formatCode="[$-41F]mmmm\ yy;@" sourceLinked="0"/>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48665920"/>
        <c:crosses val="autoZero"/>
        <c:auto val="1"/>
        <c:lblOffset val="100"/>
        <c:baseTimeUnit val="months"/>
        <c:majorUnit val="6"/>
        <c:majorTimeUnit val="months"/>
      </c:dateAx>
      <c:valAx>
        <c:axId val="1348665920"/>
        <c:scaling>
          <c:orientation val="minMax"/>
        </c:scaling>
        <c:delete val="0"/>
        <c:axPos val="l"/>
        <c:majorGridlines>
          <c:spPr>
            <a:ln w="9525" cap="flat" cmpd="sng" algn="ctr">
              <a:solidFill>
                <a:schemeClr val="tx1">
                  <a:lumMod val="15000"/>
                  <a:lumOff val="85000"/>
                </a:schemeClr>
              </a:solidFill>
              <a:round/>
            </a:ln>
            <a:effectLst/>
          </c:spPr>
        </c:majorGridlines>
        <c:numFmt formatCode="_(* #,##0.00_);_(* \(#,##0.0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48668416"/>
        <c:crosses val="autoZero"/>
        <c:crossBetween val="between"/>
      </c:valAx>
      <c:valAx>
        <c:axId val="1360928896"/>
        <c:scaling>
          <c:orientation val="minMax"/>
        </c:scaling>
        <c:delete val="0"/>
        <c:axPos val="r"/>
        <c:numFmt formatCode="_-* #,##0.0_-;\-* #,##0.0_-;_-* &quot;-&quot;??_-;_-@_-"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60922656"/>
        <c:crosses val="max"/>
        <c:crossBetween val="between"/>
      </c:valAx>
      <c:dateAx>
        <c:axId val="1360922656"/>
        <c:scaling>
          <c:orientation val="minMax"/>
        </c:scaling>
        <c:delete val="1"/>
        <c:axPos val="b"/>
        <c:numFmt formatCode="m/d/yyyy" sourceLinked="1"/>
        <c:majorTickMark val="out"/>
        <c:minorTickMark val="none"/>
        <c:tickLblPos val="nextTo"/>
        <c:crossAx val="1360928896"/>
        <c:crosses val="autoZero"/>
        <c:auto val="1"/>
        <c:lblOffset val="100"/>
        <c:baseTimeUnit val="months"/>
      </c:dateAx>
      <c:spPr>
        <a:noFill/>
        <a:ln>
          <a:noFill/>
        </a:ln>
        <a:effectLst/>
      </c:spPr>
    </c:plotArea>
    <c:legend>
      <c:legendPos val="b"/>
      <c:layout>
        <c:manualLayout>
          <c:xMode val="edge"/>
          <c:yMode val="edge"/>
          <c:x val="9.0852306939410002E-2"/>
          <c:y val="0.79694628154100422"/>
          <c:w val="0.77767335730672749"/>
          <c:h val="0.1712023514835965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0.32493</cdr:x>
      <cdr:y>0.36562</cdr:y>
    </cdr:from>
    <cdr:to>
      <cdr:x>0.5862</cdr:x>
      <cdr:y>0.48586</cdr:y>
    </cdr:to>
    <cdr:sp macro="" textlink="">
      <cdr:nvSpPr>
        <cdr:cNvPr id="2" name="TextBox 1">
          <a:extLst xmlns:a="http://schemas.openxmlformats.org/drawingml/2006/main">
            <a:ext uri="{FF2B5EF4-FFF2-40B4-BE49-F238E27FC236}">
              <a16:creationId xmlns:a16="http://schemas.microsoft.com/office/drawing/2014/main" id="{6F523011-E865-4318-919B-85052DF8312C}"/>
            </a:ext>
          </a:extLst>
        </cdr:cNvPr>
        <cdr:cNvSpPr txBox="1"/>
      </cdr:nvSpPr>
      <cdr:spPr>
        <a:xfrm xmlns:a="http://schemas.openxmlformats.org/drawingml/2006/main">
          <a:off x="2578151" y="1737794"/>
          <a:ext cx="2073090" cy="5715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i="1" dirty="0"/>
            <a:t>Aug 2018 FX shock</a:t>
          </a:r>
          <a:endParaRPr lang="en-US" sz="1200" b="1" dirty="0"/>
        </a:p>
      </cdr:txBody>
    </cdr:sp>
  </cdr:relSizeAnchor>
  <cdr:relSizeAnchor xmlns:cdr="http://schemas.openxmlformats.org/drawingml/2006/chartDrawing">
    <cdr:from>
      <cdr:x>0.52007</cdr:x>
      <cdr:y>0.72586</cdr:y>
    </cdr:from>
    <cdr:to>
      <cdr:x>0.75168</cdr:x>
      <cdr:y>0.8461</cdr:y>
    </cdr:to>
    <cdr:sp macro="" textlink="">
      <cdr:nvSpPr>
        <cdr:cNvPr id="3" name="TextBox 1">
          <a:extLst xmlns:a="http://schemas.openxmlformats.org/drawingml/2006/main">
            <a:ext uri="{FF2B5EF4-FFF2-40B4-BE49-F238E27FC236}">
              <a16:creationId xmlns:a16="http://schemas.microsoft.com/office/drawing/2014/main" id="{5290AF3E-EE6F-4353-9896-C12A7A6663BE}"/>
            </a:ext>
          </a:extLst>
        </cdr:cNvPr>
        <cdr:cNvSpPr txBox="1"/>
      </cdr:nvSpPr>
      <cdr:spPr>
        <a:xfrm xmlns:a="http://schemas.openxmlformats.org/drawingml/2006/main">
          <a:off x="5310554" y="3450009"/>
          <a:ext cx="2365037" cy="57149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i="1" dirty="0"/>
            <a:t>COVID-19 onset</a:t>
          </a:r>
          <a:endParaRPr lang="en-US" sz="1200" b="1" dirty="0"/>
        </a:p>
      </cdr:txBody>
    </cdr:sp>
  </cdr:relSizeAnchor>
  <cdr:relSizeAnchor xmlns:cdr="http://schemas.openxmlformats.org/drawingml/2006/chartDrawing">
    <cdr:from>
      <cdr:x>0.67191</cdr:x>
      <cdr:y>0.63783</cdr:y>
    </cdr:from>
    <cdr:to>
      <cdr:x>0.96642</cdr:x>
      <cdr:y>0.75808</cdr:y>
    </cdr:to>
    <cdr:sp macro="" textlink="">
      <cdr:nvSpPr>
        <cdr:cNvPr id="4" name="TextBox 1">
          <a:extLst xmlns:a="http://schemas.openxmlformats.org/drawingml/2006/main">
            <a:ext uri="{FF2B5EF4-FFF2-40B4-BE49-F238E27FC236}">
              <a16:creationId xmlns:a16="http://schemas.microsoft.com/office/drawing/2014/main" id="{6E8A499D-2858-40C1-A2EB-FBE37DEFC091}"/>
            </a:ext>
          </a:extLst>
        </cdr:cNvPr>
        <cdr:cNvSpPr txBox="1"/>
      </cdr:nvSpPr>
      <cdr:spPr>
        <a:xfrm xmlns:a="http://schemas.openxmlformats.org/drawingml/2006/main">
          <a:off x="6861103" y="3031615"/>
          <a:ext cx="3007327" cy="5714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i="1" dirty="0"/>
            <a:t>FX policy shift with KKM; </a:t>
          </a:r>
          <a:endParaRPr lang="tr-TR" sz="1200" b="1" i="1" dirty="0"/>
        </a:p>
        <a:p xmlns:a="http://schemas.openxmlformats.org/drawingml/2006/main">
          <a:r>
            <a:rPr lang="en-US" sz="1200" b="1" i="1" dirty="0"/>
            <a:t>higher SLRE level</a:t>
          </a:r>
          <a:endParaRPr lang="en-US" sz="1200" b="1" dirty="0"/>
        </a:p>
      </cdr:txBody>
    </cdr:sp>
  </cdr:relSizeAnchor>
  <cdr:relSizeAnchor xmlns:cdr="http://schemas.openxmlformats.org/drawingml/2006/chartDrawing">
    <cdr:from>
      <cdr:x>0.7111</cdr:x>
      <cdr:y>0.15927</cdr:y>
    </cdr:from>
    <cdr:to>
      <cdr:x>0.96598</cdr:x>
      <cdr:y>0.25842</cdr:y>
    </cdr:to>
    <cdr:sp macro="" textlink="">
      <cdr:nvSpPr>
        <cdr:cNvPr id="5" name="TextBox 1">
          <a:extLst xmlns:a="http://schemas.openxmlformats.org/drawingml/2006/main">
            <a:ext uri="{FF2B5EF4-FFF2-40B4-BE49-F238E27FC236}">
              <a16:creationId xmlns:a16="http://schemas.microsoft.com/office/drawing/2014/main" id="{6A296AAD-2638-47C9-91E5-A05A5EB86835}"/>
            </a:ext>
          </a:extLst>
        </cdr:cNvPr>
        <cdr:cNvSpPr txBox="1"/>
      </cdr:nvSpPr>
      <cdr:spPr>
        <a:xfrm xmlns:a="http://schemas.openxmlformats.org/drawingml/2006/main">
          <a:off x="7261296" y="757000"/>
          <a:ext cx="2602631" cy="47126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tr-TR" sz="1200" b="1" i="1" dirty="0"/>
            <a:t>Tightening: RRs &amp; collateral</a:t>
          </a:r>
          <a:endParaRPr lang="en-US" sz="1200" b="1" dirty="0"/>
        </a:p>
      </cdr:txBody>
    </cdr:sp>
  </cdr:relSizeAnchor>
  <cdr:relSizeAnchor xmlns:cdr="http://schemas.openxmlformats.org/drawingml/2006/chartDrawing">
    <cdr:from>
      <cdr:x>0.85028</cdr:x>
      <cdr:y>0.43767</cdr:y>
    </cdr:from>
    <cdr:to>
      <cdr:x>1</cdr:x>
      <cdr:y>0.55791</cdr:y>
    </cdr:to>
    <cdr:sp macro="" textlink="">
      <cdr:nvSpPr>
        <cdr:cNvPr id="6" name="TextBox 1">
          <a:extLst xmlns:a="http://schemas.openxmlformats.org/drawingml/2006/main">
            <a:ext uri="{FF2B5EF4-FFF2-40B4-BE49-F238E27FC236}">
              <a16:creationId xmlns:a16="http://schemas.microsoft.com/office/drawing/2014/main" id="{14D6C517-F16A-4D62-ACE8-98BA1BA8ED25}"/>
            </a:ext>
          </a:extLst>
        </cdr:cNvPr>
        <cdr:cNvSpPr txBox="1"/>
      </cdr:nvSpPr>
      <cdr:spPr>
        <a:xfrm xmlns:a="http://schemas.openxmlformats.org/drawingml/2006/main">
          <a:off x="6599451" y="2080236"/>
          <a:ext cx="1162050" cy="57149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tr-TR" sz="1200" b="1" i="1" dirty="0"/>
            <a:t>KKM / requirements unwind</a:t>
          </a:r>
          <a:endParaRPr lang="en-US" sz="1200" b="1"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tr-TR"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10</a:t>
            </a:fld>
            <a:endParaRPr/>
          </a:p>
        </p:txBody>
      </p:sp>
    </p:spTree>
    <p:extLst>
      <p:ext uri="{BB962C8B-B14F-4D97-AF65-F5344CB8AC3E}">
        <p14:creationId xmlns:p14="http://schemas.microsoft.com/office/powerpoint/2010/main" val="1212301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11</a:t>
            </a:fld>
            <a:endParaRPr/>
          </a:p>
        </p:txBody>
      </p:sp>
    </p:spTree>
    <p:extLst>
      <p:ext uri="{BB962C8B-B14F-4D97-AF65-F5344CB8AC3E}">
        <p14:creationId xmlns:p14="http://schemas.microsoft.com/office/powerpoint/2010/main" val="113938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12</a:t>
            </a:fld>
            <a:endParaRPr/>
          </a:p>
        </p:txBody>
      </p:sp>
    </p:spTree>
    <p:extLst>
      <p:ext uri="{BB962C8B-B14F-4D97-AF65-F5344CB8AC3E}">
        <p14:creationId xmlns:p14="http://schemas.microsoft.com/office/powerpoint/2010/main" val="3540292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13</a:t>
            </a:fld>
            <a:endParaRPr/>
          </a:p>
        </p:txBody>
      </p:sp>
    </p:spTree>
    <p:extLst>
      <p:ext uri="{BB962C8B-B14F-4D97-AF65-F5344CB8AC3E}">
        <p14:creationId xmlns:p14="http://schemas.microsoft.com/office/powerpoint/2010/main" val="3456628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14</a:t>
            </a:fld>
            <a:endParaRPr/>
          </a:p>
        </p:txBody>
      </p:sp>
    </p:spTree>
    <p:extLst>
      <p:ext uri="{BB962C8B-B14F-4D97-AF65-F5344CB8AC3E}">
        <p14:creationId xmlns:p14="http://schemas.microsoft.com/office/powerpoint/2010/main" val="29413632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15</a:t>
            </a:fld>
            <a:endParaRPr/>
          </a:p>
        </p:txBody>
      </p:sp>
    </p:spTree>
    <p:extLst>
      <p:ext uri="{BB962C8B-B14F-4D97-AF65-F5344CB8AC3E}">
        <p14:creationId xmlns:p14="http://schemas.microsoft.com/office/powerpoint/2010/main" val="18000321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16</a:t>
            </a:fld>
            <a:endParaRPr/>
          </a:p>
        </p:txBody>
      </p:sp>
    </p:spTree>
    <p:extLst>
      <p:ext uri="{BB962C8B-B14F-4D97-AF65-F5344CB8AC3E}">
        <p14:creationId xmlns:p14="http://schemas.microsoft.com/office/powerpoint/2010/main" val="9771743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17</a:t>
            </a:fld>
            <a:endParaRPr/>
          </a:p>
        </p:txBody>
      </p:sp>
    </p:spTree>
    <p:extLst>
      <p:ext uri="{BB962C8B-B14F-4D97-AF65-F5344CB8AC3E}">
        <p14:creationId xmlns:p14="http://schemas.microsoft.com/office/powerpoint/2010/main" val="27016087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18</a:t>
            </a:fld>
            <a:endParaRPr/>
          </a:p>
        </p:txBody>
      </p:sp>
    </p:spTree>
    <p:extLst>
      <p:ext uri="{BB962C8B-B14F-4D97-AF65-F5344CB8AC3E}">
        <p14:creationId xmlns:p14="http://schemas.microsoft.com/office/powerpoint/2010/main" val="12741692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19</a:t>
            </a:fld>
            <a:endParaRPr/>
          </a:p>
        </p:txBody>
      </p:sp>
    </p:spTree>
    <p:extLst>
      <p:ext uri="{BB962C8B-B14F-4D97-AF65-F5344CB8AC3E}">
        <p14:creationId xmlns:p14="http://schemas.microsoft.com/office/powerpoint/2010/main" val="3730026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20</a:t>
            </a:fld>
            <a:endParaRPr/>
          </a:p>
        </p:txBody>
      </p:sp>
    </p:spTree>
    <p:extLst>
      <p:ext uri="{BB962C8B-B14F-4D97-AF65-F5344CB8AC3E}">
        <p14:creationId xmlns:p14="http://schemas.microsoft.com/office/powerpoint/2010/main" val="4220010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21</a:t>
            </a:fld>
            <a:endParaRPr/>
          </a:p>
        </p:txBody>
      </p:sp>
    </p:spTree>
    <p:extLst>
      <p:ext uri="{BB962C8B-B14F-4D97-AF65-F5344CB8AC3E}">
        <p14:creationId xmlns:p14="http://schemas.microsoft.com/office/powerpoint/2010/main" val="7221905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22</a:t>
            </a:fld>
            <a:endParaRPr/>
          </a:p>
        </p:txBody>
      </p:sp>
    </p:spTree>
    <p:extLst>
      <p:ext uri="{BB962C8B-B14F-4D97-AF65-F5344CB8AC3E}">
        <p14:creationId xmlns:p14="http://schemas.microsoft.com/office/powerpoint/2010/main" val="1390116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23</a:t>
            </a:fld>
            <a:endParaRPr/>
          </a:p>
        </p:txBody>
      </p:sp>
    </p:spTree>
    <p:extLst>
      <p:ext uri="{BB962C8B-B14F-4D97-AF65-F5344CB8AC3E}">
        <p14:creationId xmlns:p14="http://schemas.microsoft.com/office/powerpoint/2010/main" val="19762479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0" name="Google Shape;31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24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3</a:t>
            </a:fld>
            <a:endParaRPr/>
          </a:p>
        </p:txBody>
      </p:sp>
    </p:spTree>
    <p:extLst>
      <p:ext uri="{BB962C8B-B14F-4D97-AF65-F5344CB8AC3E}">
        <p14:creationId xmlns:p14="http://schemas.microsoft.com/office/powerpoint/2010/main" val="1785431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4</a:t>
            </a:fld>
            <a:endParaRPr/>
          </a:p>
        </p:txBody>
      </p:sp>
    </p:spTree>
    <p:extLst>
      <p:ext uri="{BB962C8B-B14F-4D97-AF65-F5344CB8AC3E}">
        <p14:creationId xmlns:p14="http://schemas.microsoft.com/office/powerpoint/2010/main" val="1529583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5</a:t>
            </a:fld>
            <a:endParaRPr/>
          </a:p>
        </p:txBody>
      </p:sp>
    </p:spTree>
    <p:extLst>
      <p:ext uri="{BB962C8B-B14F-4D97-AF65-F5344CB8AC3E}">
        <p14:creationId xmlns:p14="http://schemas.microsoft.com/office/powerpoint/2010/main" val="4133957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6</a:t>
            </a:fld>
            <a:endParaRPr/>
          </a:p>
        </p:txBody>
      </p:sp>
    </p:spTree>
    <p:extLst>
      <p:ext uri="{BB962C8B-B14F-4D97-AF65-F5344CB8AC3E}">
        <p14:creationId xmlns:p14="http://schemas.microsoft.com/office/powerpoint/2010/main" val="1064401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7</a:t>
            </a:fld>
            <a:endParaRPr/>
          </a:p>
        </p:txBody>
      </p:sp>
    </p:spTree>
    <p:extLst>
      <p:ext uri="{BB962C8B-B14F-4D97-AF65-F5344CB8AC3E}">
        <p14:creationId xmlns:p14="http://schemas.microsoft.com/office/powerpoint/2010/main" val="2169606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8</a:t>
            </a:fld>
            <a:endParaRPr/>
          </a:p>
        </p:txBody>
      </p:sp>
    </p:spTree>
    <p:extLst>
      <p:ext uri="{BB962C8B-B14F-4D97-AF65-F5344CB8AC3E}">
        <p14:creationId xmlns:p14="http://schemas.microsoft.com/office/powerpoint/2010/main" val="2551506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9</a:t>
            </a:fld>
            <a:endParaRPr/>
          </a:p>
        </p:txBody>
      </p:sp>
    </p:spTree>
    <p:extLst>
      <p:ext uri="{BB962C8B-B14F-4D97-AF65-F5344CB8AC3E}">
        <p14:creationId xmlns:p14="http://schemas.microsoft.com/office/powerpoint/2010/main" val="813041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9"/>
          <p:cNvSpPr>
            <a:spLocks noGrp="1"/>
          </p:cNvSpPr>
          <p:nvPr>
            <p:ph type="pic" idx="2"/>
          </p:nvPr>
        </p:nvSpPr>
        <p:spPr>
          <a:xfrm>
            <a:off x="5183188" y="987425"/>
            <a:ext cx="6172200" cy="4873625"/>
          </a:xfrm>
          <a:prstGeom prst="rect">
            <a:avLst/>
          </a:prstGeom>
          <a:noFill/>
          <a:ln>
            <a:noFill/>
          </a:ln>
        </p:spPr>
      </p:sp>
      <p:sp>
        <p:nvSpPr>
          <p:cNvPr id="68" name="Google Shape;68;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tr-T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4" r:id="rId2"/>
    <p:sldLayoutId id="2147483655" r:id="rId3"/>
    <p:sldLayoutId id="2147483656" r:id="rId4"/>
    <p:sldLayoutId id="2147483657" r:id="rId5"/>
    <p:sldLayoutId id="2147483658" r:id="rId6"/>
    <p:sldLayoutId id="2147483659"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emf"/></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chart" Target="../charts/char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chart" Target="../charts/chart7.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2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grpSp>
        <p:nvGrpSpPr>
          <p:cNvPr id="89" name="Google Shape;89;p1"/>
          <p:cNvGrpSpPr/>
          <p:nvPr/>
        </p:nvGrpSpPr>
        <p:grpSpPr>
          <a:xfrm>
            <a:off x="0" y="-31225"/>
            <a:ext cx="12192000" cy="331602"/>
            <a:chOff x="0" y="-3897"/>
            <a:chExt cx="12192000" cy="331602"/>
          </a:xfrm>
        </p:grpSpPr>
        <p:sp>
          <p:nvSpPr>
            <p:cNvPr id="90" name="Google Shape;90;p1"/>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dirty="0">
                  <a:solidFill>
                    <a:schemeClr val="lt1"/>
                  </a:solidFill>
                </a:rPr>
                <a:t>Giriş</a:t>
              </a:r>
              <a:endParaRPr sz="1600" b="1" dirty="0"/>
            </a:p>
          </p:txBody>
        </p:sp>
        <p:sp>
          <p:nvSpPr>
            <p:cNvPr id="91" name="Google Shape;91;p1"/>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none" strike="noStrike" cap="none" dirty="0">
                  <a:solidFill>
                    <a:schemeClr val="lt1"/>
                  </a:solidFill>
                  <a:latin typeface="Arial"/>
                  <a:ea typeface="Arial"/>
                  <a:cs typeface="Arial"/>
                  <a:sym typeface="Arial"/>
                </a:rPr>
                <a:t>Veri ve Metodoloji</a:t>
              </a:r>
              <a:endParaRPr sz="1600" b="1" dirty="0"/>
            </a:p>
          </p:txBody>
        </p:sp>
        <p:sp>
          <p:nvSpPr>
            <p:cNvPr id="92" name="Google Shape;92;p1"/>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none" strike="noStrike" cap="none" dirty="0">
                  <a:solidFill>
                    <a:schemeClr val="lt1"/>
                  </a:solidFill>
                  <a:latin typeface="Arial"/>
                  <a:ea typeface="Arial"/>
                  <a:cs typeface="Arial"/>
                  <a:sym typeface="Arial"/>
                </a:rPr>
                <a:t>Literatür</a:t>
              </a:r>
              <a:endParaRPr sz="1600" b="1" dirty="0"/>
            </a:p>
          </p:txBody>
        </p:sp>
        <p:sp>
          <p:nvSpPr>
            <p:cNvPr id="93" name="Google Shape;93;p1"/>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none" strike="noStrike" cap="none" dirty="0">
                  <a:solidFill>
                    <a:schemeClr val="lt1"/>
                  </a:solidFill>
                  <a:latin typeface="Arial"/>
                  <a:ea typeface="Arial"/>
                  <a:cs typeface="Arial"/>
                  <a:sym typeface="Arial"/>
                </a:rPr>
                <a:t>Sonuç</a:t>
              </a:r>
              <a:endParaRPr sz="1600" b="1" dirty="0"/>
            </a:p>
          </p:txBody>
        </p:sp>
        <p:sp>
          <p:nvSpPr>
            <p:cNvPr id="94" name="Google Shape;94;p1"/>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dirty="0">
                  <a:solidFill>
                    <a:schemeClr val="lt1"/>
                  </a:solidFill>
                </a:rPr>
                <a:t>Öneriler</a:t>
              </a:r>
              <a:endParaRPr sz="1600" b="1" dirty="0"/>
            </a:p>
          </p:txBody>
        </p:sp>
      </p:grpSp>
      <p:sp>
        <p:nvSpPr>
          <p:cNvPr id="95" name="Google Shape;95;p1"/>
          <p:cNvSpPr txBox="1"/>
          <p:nvPr/>
        </p:nvSpPr>
        <p:spPr>
          <a:xfrm>
            <a:off x="1524000" y="1193532"/>
            <a:ext cx="9144000" cy="1466478"/>
          </a:xfrm>
          <a:prstGeom prst="rect">
            <a:avLst/>
          </a:prstGeom>
          <a:noFill/>
          <a:ln>
            <a:noFill/>
          </a:ln>
        </p:spPr>
        <p:txBody>
          <a:bodyPr spcFirstLastPara="1" wrap="square" lIns="91425" tIns="45700" rIns="91425" bIns="45700" anchor="b" anchorCtr="0">
            <a:noAutofit/>
          </a:bodyPr>
          <a:lstStyle/>
          <a:p>
            <a:pPr lvl="0" algn="ctr">
              <a:lnSpc>
                <a:spcPct val="90000"/>
              </a:lnSpc>
              <a:buClr>
                <a:srgbClr val="143C64"/>
              </a:buClr>
              <a:buSzPts val="3200"/>
            </a:pPr>
            <a:r>
              <a:rPr lang="tr-TR" sz="3200" b="1" dirty="0">
                <a:solidFill>
                  <a:srgbClr val="143C64"/>
                </a:solidFill>
                <a:latin typeface="+mj-lt"/>
              </a:rPr>
              <a:t>S</a:t>
            </a:r>
            <a:r>
              <a:rPr lang="en-US" sz="3200" b="1" dirty="0">
                <a:solidFill>
                  <a:srgbClr val="143C64"/>
                </a:solidFill>
                <a:latin typeface="+mj-lt"/>
              </a:rPr>
              <a:t>istemik Likidite Dayanıklılığı ve Yeterliliğinin Ölçüm Metodolojisi: Endeks Tasarımı ve Türkiye Uyarlaması</a:t>
            </a:r>
          </a:p>
        </p:txBody>
      </p:sp>
      <p:sp>
        <p:nvSpPr>
          <p:cNvPr id="96" name="Google Shape;96;p1"/>
          <p:cNvSpPr txBox="1"/>
          <p:nvPr/>
        </p:nvSpPr>
        <p:spPr>
          <a:xfrm>
            <a:off x="152401" y="2868799"/>
            <a:ext cx="12039600" cy="2894691"/>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ctr" rtl="0">
              <a:lnSpc>
                <a:spcPct val="90000"/>
              </a:lnSpc>
              <a:spcBef>
                <a:spcPts val="0"/>
              </a:spcBef>
              <a:spcAft>
                <a:spcPts val="0"/>
              </a:spcAft>
              <a:buClr>
                <a:schemeClr val="dk1"/>
              </a:buClr>
              <a:buSzPts val="3200"/>
              <a:buFont typeface="Arial"/>
              <a:buNone/>
            </a:pPr>
            <a:endParaRPr lang="tr-TR" sz="2400" b="0" i="0" u="none" strike="noStrike" cap="none" dirty="0">
              <a:solidFill>
                <a:srgbClr val="262626"/>
              </a:solidFill>
              <a:latin typeface="Arial"/>
              <a:ea typeface="Arial"/>
              <a:cs typeface="Arial"/>
              <a:sym typeface="Arial"/>
            </a:endParaRPr>
          </a:p>
          <a:p>
            <a:pPr marL="0" marR="0" lvl="0" indent="0" algn="ctr" rtl="0">
              <a:lnSpc>
                <a:spcPct val="90000"/>
              </a:lnSpc>
              <a:spcBef>
                <a:spcPts val="0"/>
              </a:spcBef>
              <a:spcAft>
                <a:spcPts val="0"/>
              </a:spcAft>
              <a:buClr>
                <a:schemeClr val="dk1"/>
              </a:buClr>
              <a:buSzPts val="3200"/>
              <a:buFont typeface="Arial"/>
              <a:buNone/>
            </a:pPr>
            <a:r>
              <a:rPr lang="tr-TR" sz="3400" b="0" i="0" u="none" strike="noStrike" cap="none" dirty="0">
                <a:solidFill>
                  <a:srgbClr val="262626"/>
                </a:solidFill>
                <a:latin typeface="Arial"/>
                <a:ea typeface="Arial"/>
                <a:cs typeface="Arial"/>
                <a:sym typeface="Arial"/>
              </a:rPr>
              <a:t>Serdar Özgür</a:t>
            </a:r>
          </a:p>
          <a:p>
            <a:pPr marL="0" marR="0" lvl="0" indent="0" algn="ctr" rtl="0">
              <a:lnSpc>
                <a:spcPct val="120000"/>
              </a:lnSpc>
              <a:spcBef>
                <a:spcPts val="0"/>
              </a:spcBef>
              <a:spcAft>
                <a:spcPts val="0"/>
              </a:spcAft>
              <a:buClr>
                <a:schemeClr val="dk1"/>
              </a:buClr>
              <a:buSzPts val="3200"/>
              <a:buFont typeface="Arial"/>
              <a:buNone/>
            </a:pPr>
            <a:endParaRPr lang="tr-TR" sz="2600" b="0" i="0" u="none" strike="noStrike" cap="none" dirty="0">
              <a:solidFill>
                <a:srgbClr val="262626"/>
              </a:solidFill>
              <a:latin typeface="Arial"/>
              <a:ea typeface="Arial"/>
              <a:cs typeface="Arial"/>
              <a:sym typeface="Arial"/>
            </a:endParaRPr>
          </a:p>
          <a:p>
            <a:pPr marL="0" marR="0" lvl="0" indent="0" algn="ctr" rtl="0">
              <a:lnSpc>
                <a:spcPct val="120000"/>
              </a:lnSpc>
              <a:spcBef>
                <a:spcPts val="0"/>
              </a:spcBef>
              <a:spcAft>
                <a:spcPts val="0"/>
              </a:spcAft>
              <a:buClr>
                <a:schemeClr val="dk1"/>
              </a:buClr>
              <a:buSzPts val="3200"/>
              <a:buFont typeface="Arial"/>
              <a:buNone/>
            </a:pPr>
            <a:r>
              <a:rPr lang="en-US" sz="2600" b="0" i="0" u="none" strike="noStrike" cap="none" dirty="0">
                <a:solidFill>
                  <a:srgbClr val="262626"/>
                </a:solidFill>
                <a:latin typeface="Arial"/>
                <a:ea typeface="Arial"/>
                <a:cs typeface="Arial"/>
                <a:sym typeface="Arial"/>
              </a:rPr>
              <a:t>Grup Başkanı/Bankalar Yeminli Murakıbı, Bankacılık Düzenleme ve Denetleme Kurumu (BDDK)</a:t>
            </a:r>
          </a:p>
          <a:p>
            <a:pPr marL="0" marR="0" lvl="0" indent="0" algn="ctr" rtl="0">
              <a:lnSpc>
                <a:spcPct val="90000"/>
              </a:lnSpc>
              <a:spcBef>
                <a:spcPts val="1000"/>
              </a:spcBef>
              <a:spcAft>
                <a:spcPts val="0"/>
              </a:spcAft>
              <a:buClr>
                <a:schemeClr val="dk1"/>
              </a:buClr>
              <a:buSzPts val="2400"/>
              <a:buFont typeface="Arial"/>
              <a:buNone/>
            </a:pPr>
            <a:endParaRPr lang="tr-TR" sz="2600" b="1" i="0" u="none" strike="noStrike" cap="none" dirty="0">
              <a:solidFill>
                <a:srgbClr val="0A3041"/>
              </a:solidFill>
              <a:latin typeface="Arial"/>
              <a:ea typeface="Arial"/>
              <a:cs typeface="Arial"/>
              <a:sym typeface="Arial"/>
            </a:endParaRPr>
          </a:p>
          <a:p>
            <a:pPr marL="0" marR="0" lvl="0" indent="0" algn="ctr" rtl="0">
              <a:lnSpc>
                <a:spcPct val="90000"/>
              </a:lnSpc>
              <a:spcBef>
                <a:spcPts val="1000"/>
              </a:spcBef>
              <a:spcAft>
                <a:spcPts val="0"/>
              </a:spcAft>
              <a:buClr>
                <a:schemeClr val="dk1"/>
              </a:buClr>
              <a:buSzPts val="2400"/>
              <a:buFont typeface="Arial"/>
              <a:buNone/>
            </a:pPr>
            <a:endParaRPr sz="2400" b="1" i="0" u="none" strike="noStrike" cap="none" dirty="0">
              <a:solidFill>
                <a:srgbClr val="0A3041"/>
              </a:solidFill>
              <a:latin typeface="Arial"/>
              <a:ea typeface="Arial"/>
              <a:cs typeface="Arial"/>
              <a:sym typeface="Arial"/>
            </a:endParaRPr>
          </a:p>
          <a:p>
            <a:pPr marL="0" marR="0" lvl="0" indent="0" algn="ctr" rtl="0">
              <a:lnSpc>
                <a:spcPct val="90000"/>
              </a:lnSpc>
              <a:spcBef>
                <a:spcPts val="1000"/>
              </a:spcBef>
              <a:spcAft>
                <a:spcPts val="0"/>
              </a:spcAft>
              <a:buClr>
                <a:schemeClr val="dk1"/>
              </a:buClr>
              <a:buSzPts val="2400"/>
              <a:buFont typeface="Arial"/>
              <a:buNone/>
            </a:pPr>
            <a:r>
              <a:rPr lang="tr-TR" sz="2400" b="1" dirty="0">
                <a:solidFill>
                  <a:srgbClr val="0A3041"/>
                </a:solidFill>
              </a:rPr>
              <a:t>Mevzuat Uyum Derneği Webinarı</a:t>
            </a:r>
            <a:endParaRPr lang="en-US" sz="2400" b="1" i="0" u="none" strike="noStrike" cap="none" dirty="0">
              <a:solidFill>
                <a:srgbClr val="0A3041"/>
              </a:solidFill>
              <a:latin typeface="Arial"/>
              <a:ea typeface="Arial"/>
              <a:cs typeface="Arial"/>
              <a:sym typeface="Arial"/>
            </a:endParaRPr>
          </a:p>
          <a:p>
            <a:pPr marL="0" marR="0" lvl="0" indent="0" algn="ctr" rtl="0">
              <a:lnSpc>
                <a:spcPct val="90000"/>
              </a:lnSpc>
              <a:spcBef>
                <a:spcPts val="1000"/>
              </a:spcBef>
              <a:spcAft>
                <a:spcPts val="0"/>
              </a:spcAft>
              <a:buClr>
                <a:srgbClr val="0A3041"/>
              </a:buClr>
              <a:buSzPts val="2400"/>
              <a:buFont typeface="Arial"/>
              <a:buNone/>
            </a:pPr>
            <a:r>
              <a:rPr lang="tr-TR" sz="2400" b="1" dirty="0">
                <a:solidFill>
                  <a:schemeClr val="accent1">
                    <a:lumMod val="50000"/>
                  </a:schemeClr>
                </a:solidFill>
              </a:rPr>
              <a:t>03 Eylül</a:t>
            </a:r>
            <a:r>
              <a:rPr lang="tr-TR" sz="2400" b="1" i="0" u="none" strike="noStrike" cap="none" dirty="0">
                <a:solidFill>
                  <a:schemeClr val="accent1">
                    <a:lumMod val="50000"/>
                  </a:schemeClr>
                </a:solidFill>
                <a:latin typeface="Arial"/>
                <a:ea typeface="Arial"/>
                <a:cs typeface="Arial"/>
                <a:sym typeface="Arial"/>
              </a:rPr>
              <a:t> 2026</a:t>
            </a:r>
            <a:endParaRPr sz="2400" b="1" i="0" u="none" strike="noStrike" cap="none" dirty="0">
              <a:solidFill>
                <a:schemeClr val="accent1">
                  <a:lumMod val="50000"/>
                </a:schemeClr>
              </a:solidFill>
              <a:latin typeface="Arial"/>
              <a:ea typeface="Arial"/>
              <a:cs typeface="Arial"/>
              <a:sym typeface="Arial"/>
            </a:endParaRPr>
          </a:p>
        </p:txBody>
      </p:sp>
      <p:sp>
        <p:nvSpPr>
          <p:cNvPr id="2" name="Slide Number Placeholder 1">
            <a:extLst>
              <a:ext uri="{FF2B5EF4-FFF2-40B4-BE49-F238E27FC236}">
                <a16:creationId xmlns:a16="http://schemas.microsoft.com/office/drawing/2014/main" id="{D1795649-052A-4E15-987A-C850317022B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1</a:t>
            </a:fld>
            <a:endParaRPr lang="tr-TR"/>
          </a:p>
        </p:txBody>
      </p:sp>
      <p:sp>
        <p:nvSpPr>
          <p:cNvPr id="11" name="Google Shape;156;p5">
            <a:extLst>
              <a:ext uri="{FF2B5EF4-FFF2-40B4-BE49-F238E27FC236}">
                <a16:creationId xmlns:a16="http://schemas.microsoft.com/office/drawing/2014/main" id="{284DB872-2D72-4D8F-921C-8C6C1DA9F2AF}"/>
              </a:ext>
            </a:extLst>
          </p:cNvPr>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Literatür ve Çerçeve: Sistemik Likiditeye Geçiş</a:t>
            </a: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01075" y="6403975"/>
            <a:ext cx="2743200" cy="365125"/>
          </a:xfrm>
        </p:spPr>
        <p:txBody>
          <a:bodyPr/>
          <a:lstStyle/>
          <a:p>
            <a:pPr marL="0" lvl="0" indent="0" algn="r" rtl="0">
              <a:spcBef>
                <a:spcPts val="0"/>
              </a:spcBef>
              <a:spcAft>
                <a:spcPts val="0"/>
              </a:spcAft>
              <a:buNone/>
            </a:pPr>
            <a:fld id="{00000000-1234-1234-1234-123412341234}" type="slidenum">
              <a:rPr lang="tr-TR" b="1" smtClean="0"/>
              <a:t>10</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Giriş</a:t>
              </a:r>
              <a:endParaRPr sz="1600"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Veri ve Metodoloji</a:t>
              </a:r>
              <a:endParaRPr sz="1600"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sng" strike="noStrike" cap="none" dirty="0">
                  <a:solidFill>
                    <a:schemeClr val="lt1"/>
                  </a:solidFill>
                  <a:latin typeface="Arial"/>
                  <a:ea typeface="Arial"/>
                  <a:cs typeface="Arial"/>
                  <a:sym typeface="Arial"/>
                </a:rPr>
                <a:t>Literatür</a:t>
              </a:r>
              <a:endParaRPr sz="1600" b="1" u="sng"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sp>
        <p:nvSpPr>
          <p:cNvPr id="22" name="TextBox 21">
            <a:extLst>
              <a:ext uri="{FF2B5EF4-FFF2-40B4-BE49-F238E27FC236}">
                <a16:creationId xmlns:a16="http://schemas.microsoft.com/office/drawing/2014/main" id="{3CCD1B10-A62C-4067-9527-8073A5FEABEF}"/>
              </a:ext>
            </a:extLst>
          </p:cNvPr>
          <p:cNvSpPr txBox="1"/>
          <p:nvPr/>
        </p:nvSpPr>
        <p:spPr>
          <a:xfrm>
            <a:off x="529438" y="1696228"/>
            <a:ext cx="10944225" cy="4206280"/>
          </a:xfrm>
          <a:prstGeom prst="rect">
            <a:avLst/>
          </a:prstGeom>
          <a:noFill/>
        </p:spPr>
        <p:txBody>
          <a:bodyPr wrap="square">
            <a:spAutoFit/>
          </a:bodyPr>
          <a:lstStyle/>
          <a:p>
            <a:pPr marL="0" marR="0" lvl="0" indent="0" algn="just" defTabSz="914400" rtl="0" eaLnBrk="1" fontAlgn="auto" latinLnBrk="0" hangingPunct="1">
              <a:spcBef>
                <a:spcPts val="1000"/>
              </a:spcBef>
              <a:spcAft>
                <a:spcPts val="0"/>
              </a:spcAft>
              <a:buClrTx/>
              <a:buSzTx/>
              <a:buFont typeface="Arial" panose="020B0604020202020204" pitchFamily="34" charset="0"/>
              <a:buNone/>
              <a:tabLst/>
              <a:defRPr/>
            </a:pPr>
            <a:r>
              <a:rPr kumimoji="0" lang="tr-TR"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Piyasa–fonlama etkileşimi: </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Piyasa likiditesi ile fonlama likiditesi arasındaki geri besleme mekanizmaları ve bankaların likidite tamponları (</a:t>
            </a:r>
            <a:r>
              <a:rPr kumimoji="0" lang="tr-TR" sz="1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van</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den </a:t>
            </a:r>
            <a:r>
              <a:rPr kumimoji="0" lang="tr-TR" sz="1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End</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2010).</a:t>
            </a:r>
          </a:p>
          <a:p>
            <a:pPr marL="0" marR="0" lvl="0" indent="0" algn="just" defTabSz="914400" rtl="0" eaLnBrk="1" fontAlgn="auto" latinLnBrk="0" hangingPunct="1">
              <a:spcBef>
                <a:spcPts val="1000"/>
              </a:spcBef>
              <a:spcAft>
                <a:spcPts val="0"/>
              </a:spcAft>
              <a:buClrTx/>
              <a:buSzTx/>
              <a:buFont typeface="Arial" panose="020B0604020202020204" pitchFamily="34" charset="0"/>
              <a:buNone/>
              <a:tabLst/>
              <a:defRPr/>
            </a:pPr>
            <a:r>
              <a:rPr kumimoji="0" lang="tr-TR"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Bağlantılılık ve bulaşma metrikleri: </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Finansal ağlar, kurumlar arası </a:t>
            </a:r>
            <a:r>
              <a:rPr kumimoji="0" lang="tr-TR" sz="1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bağlantılılık</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ve sistemik riske katkıyı ölçen yeni ölçütler (</a:t>
            </a:r>
            <a:r>
              <a:rPr kumimoji="0" lang="tr-TR" sz="1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Iori</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vd., 2008; </a:t>
            </a:r>
            <a:r>
              <a:rPr kumimoji="0" lang="tr-TR" sz="1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Gorton</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&amp; </a:t>
            </a:r>
            <a:r>
              <a:rPr kumimoji="0" lang="tr-TR" sz="1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Metrick</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2012; </a:t>
            </a:r>
            <a:r>
              <a:rPr kumimoji="0" lang="tr-TR" sz="1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Battiston</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vd., 2012; </a:t>
            </a:r>
            <a:r>
              <a:rPr kumimoji="0" lang="tr-TR" sz="1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Billio</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vd., 2012; </a:t>
            </a:r>
            <a:r>
              <a:rPr kumimoji="0" lang="tr-TR" sz="1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Huang</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vd., 2012; </a:t>
            </a:r>
            <a:r>
              <a:rPr kumimoji="0" lang="tr-TR" sz="1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Adrian</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&amp; </a:t>
            </a:r>
            <a:r>
              <a:rPr kumimoji="0" lang="tr-TR" sz="1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Brunnermeier</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2016; </a:t>
            </a:r>
            <a:r>
              <a:rPr kumimoji="0" lang="tr-TR" sz="1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Glasserman</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&amp; </a:t>
            </a:r>
            <a:r>
              <a:rPr kumimoji="0" lang="tr-TR" sz="1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Young</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2016).</a:t>
            </a:r>
          </a:p>
          <a:p>
            <a:pPr marL="0" marR="0" lvl="0" indent="0" algn="just" defTabSz="914400" rtl="0" eaLnBrk="1" fontAlgn="auto" latinLnBrk="0" hangingPunct="1">
              <a:spcBef>
                <a:spcPts val="1000"/>
              </a:spcBef>
              <a:spcAft>
                <a:spcPts val="0"/>
              </a:spcAft>
              <a:buClrTx/>
              <a:buSzTx/>
              <a:buFont typeface="Arial" panose="020B0604020202020204" pitchFamily="34" charset="0"/>
              <a:buNone/>
              <a:tabLst/>
              <a:defRPr/>
            </a:pPr>
            <a:r>
              <a:rPr kumimoji="0" lang="tr-TR"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Sistem çapında yaklaşımın yükselişi: </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Kriz deneyimleri ve piyasalar arası artan bağlar nedeniyle sistemik likidite analizleri önem kazandı; </a:t>
            </a:r>
            <a:r>
              <a:rPr kumimoji="0" lang="tr-TR" sz="1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NBFI’leri</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de kapsayan stres testleri ve sistem çapında senaryolar yaygınlaşıyor (FSB, 2023–2024; MAS, 2023; </a:t>
            </a:r>
            <a:r>
              <a:rPr kumimoji="0" lang="tr-TR" sz="1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BoE</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/SWES, 2024).</a:t>
            </a:r>
          </a:p>
          <a:p>
            <a:pPr marL="0" marR="0" lvl="0" indent="0" algn="just" defTabSz="914400" rtl="0" eaLnBrk="1" fontAlgn="auto" latinLnBrk="0" hangingPunct="1">
              <a:spcBef>
                <a:spcPts val="1000"/>
              </a:spcBef>
              <a:spcAft>
                <a:spcPts val="0"/>
              </a:spcAft>
              <a:buClrTx/>
              <a:buSzTx/>
              <a:buFont typeface="Arial" panose="020B0604020202020204" pitchFamily="34" charset="0"/>
              <a:buNone/>
              <a:tabLst/>
              <a:defRPr/>
            </a:pPr>
            <a:r>
              <a:rPr kumimoji="0" lang="tr-TR"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Politika : </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İzlenen kuruluş/varlık kapsamı genişletilmeli; stresin yayılma gücü ve eğilimi ölçülmeli (ESRB, 2025).</a:t>
            </a:r>
          </a:p>
          <a:p>
            <a:pPr marL="0" marR="0" lvl="0" indent="0" algn="just" defTabSz="914400" rtl="0" eaLnBrk="1" fontAlgn="auto" latinLnBrk="0" hangingPunct="1">
              <a:spcBef>
                <a:spcPts val="1000"/>
              </a:spcBef>
              <a:spcAft>
                <a:spcPts val="0"/>
              </a:spcAft>
              <a:buClrTx/>
              <a:buSzTx/>
              <a:buFont typeface="Arial" panose="020B0604020202020204" pitchFamily="34" charset="0"/>
              <a:buNone/>
              <a:tabLst/>
              <a:defRPr/>
            </a:pPr>
            <a:r>
              <a:rPr kumimoji="0" lang="tr-TR"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Model : </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Birden çok kurumun eş zamanlı likidite sıkışıklığı olasılığını </a:t>
            </a:r>
            <a:r>
              <a:rPr kumimoji="0" lang="tr-TR" sz="1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bilanço+piyasa+opsiyon</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verisiyle ölçen SRL yaklaşımı (</a:t>
            </a:r>
            <a:r>
              <a:rPr kumimoji="0" lang="tr-TR" sz="1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Jobst</a:t>
            </a:r>
            <a:r>
              <a:rPr kumimoji="0" lang="tr-TR"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2014; IMF, 2011)</a:t>
            </a:r>
          </a:p>
        </p:txBody>
      </p:sp>
    </p:spTree>
    <p:extLst>
      <p:ext uri="{BB962C8B-B14F-4D97-AF65-F5344CB8AC3E}">
        <p14:creationId xmlns:p14="http://schemas.microsoft.com/office/powerpoint/2010/main" val="262460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a:t>
            </a:r>
            <a:r>
              <a:rPr lang="en-US" sz="2000" b="1" dirty="0">
                <a:solidFill>
                  <a:schemeClr val="lt1"/>
                </a:solidFill>
                <a:latin typeface="Arial"/>
                <a:ea typeface="Arial"/>
                <a:cs typeface="Arial"/>
                <a:sym typeface="Arial"/>
              </a:rPr>
              <a:t>Historical Bank Run Episodes and Deposit Outflows</a:t>
            </a:r>
            <a:endParaRPr lang="tr-TR" sz="2000" b="1" dirty="0">
              <a:solidFill>
                <a:schemeClr val="lt1"/>
              </a:solidFill>
              <a:latin typeface="Arial"/>
              <a:ea typeface="Arial"/>
              <a:cs typeface="Arial"/>
              <a:sym typeface="Arial"/>
            </a:endParaRP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10600" y="6488264"/>
            <a:ext cx="2743200" cy="365125"/>
          </a:xfrm>
        </p:spPr>
        <p:txBody>
          <a:bodyPr/>
          <a:lstStyle/>
          <a:p>
            <a:pPr marL="0" lvl="0" indent="0" algn="r" rtl="0">
              <a:spcBef>
                <a:spcPts val="0"/>
              </a:spcBef>
              <a:spcAft>
                <a:spcPts val="0"/>
              </a:spcAft>
              <a:buNone/>
            </a:pPr>
            <a:fld id="{00000000-1234-1234-1234-123412341234}" type="slidenum">
              <a:rPr lang="tr-TR" b="1" smtClean="0"/>
              <a:t>11</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Giriş</a:t>
              </a:r>
              <a:endParaRPr sz="1600"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Veri ve Metodoloji</a:t>
              </a:r>
              <a:endParaRPr sz="1600"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sng" strike="noStrike" cap="none" dirty="0">
                  <a:solidFill>
                    <a:schemeClr val="lt1"/>
                  </a:solidFill>
                  <a:latin typeface="Arial"/>
                  <a:ea typeface="Arial"/>
                  <a:cs typeface="Arial"/>
                  <a:sym typeface="Arial"/>
                </a:rPr>
                <a:t>Literatür</a:t>
              </a:r>
              <a:endParaRPr sz="1600" b="1" u="sng"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graphicFrame>
        <p:nvGraphicFramePr>
          <p:cNvPr id="12" name="Content Placeholder 8">
            <a:extLst>
              <a:ext uri="{FF2B5EF4-FFF2-40B4-BE49-F238E27FC236}">
                <a16:creationId xmlns:a16="http://schemas.microsoft.com/office/drawing/2014/main" id="{3CBC8E8D-9284-46BF-820D-2EF922853E5F}"/>
              </a:ext>
            </a:extLst>
          </p:cNvPr>
          <p:cNvGraphicFramePr>
            <a:graphicFrameLocks/>
          </p:cNvGraphicFramePr>
          <p:nvPr>
            <p:extLst>
              <p:ext uri="{D42A27DB-BD31-4B8C-83A1-F6EECF244321}">
                <p14:modId xmlns:p14="http://schemas.microsoft.com/office/powerpoint/2010/main" val="1375002942"/>
              </p:ext>
            </p:extLst>
          </p:nvPr>
        </p:nvGraphicFramePr>
        <p:xfrm>
          <a:off x="727862" y="1731450"/>
          <a:ext cx="7273289" cy="3507300"/>
        </p:xfrm>
        <a:graphic>
          <a:graphicData uri="http://schemas.openxmlformats.org/drawingml/2006/table">
            <a:tbl>
              <a:tblPr firstRow="1" firstCol="1" bandRow="1"/>
              <a:tblGrid>
                <a:gridCol w="3183701">
                  <a:extLst>
                    <a:ext uri="{9D8B030D-6E8A-4147-A177-3AD203B41FA5}">
                      <a16:colId xmlns:a16="http://schemas.microsoft.com/office/drawing/2014/main" val="2538889910"/>
                    </a:ext>
                  </a:extLst>
                </a:gridCol>
                <a:gridCol w="1142727">
                  <a:extLst>
                    <a:ext uri="{9D8B030D-6E8A-4147-A177-3AD203B41FA5}">
                      <a16:colId xmlns:a16="http://schemas.microsoft.com/office/drawing/2014/main" val="3314952029"/>
                    </a:ext>
                  </a:extLst>
                </a:gridCol>
                <a:gridCol w="1244230">
                  <a:extLst>
                    <a:ext uri="{9D8B030D-6E8A-4147-A177-3AD203B41FA5}">
                      <a16:colId xmlns:a16="http://schemas.microsoft.com/office/drawing/2014/main" val="3169498574"/>
                    </a:ext>
                  </a:extLst>
                </a:gridCol>
                <a:gridCol w="1702631">
                  <a:extLst>
                    <a:ext uri="{9D8B030D-6E8A-4147-A177-3AD203B41FA5}">
                      <a16:colId xmlns:a16="http://schemas.microsoft.com/office/drawing/2014/main" val="990990006"/>
                    </a:ext>
                  </a:extLst>
                </a:gridCol>
              </a:tblGrid>
              <a:tr h="292275">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nSpc>
                          <a:spcPct val="107000"/>
                        </a:lnSpc>
                        <a:spcAft>
                          <a:spcPts val="80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Bank</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solidFill>
                      <a:schemeClr val="bg2">
                        <a:lumMod val="25000"/>
                        <a:lumOff val="7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nSpc>
                          <a:spcPct val="107000"/>
                        </a:lnSpc>
                        <a:spcAft>
                          <a:spcPts val="800"/>
                        </a:spcAft>
                      </a:pPr>
                      <a:r>
                        <a:rPr lang="tr-TR" sz="1400" b="1">
                          <a:effectLst/>
                          <a:latin typeface="Times New Roman" panose="02020603050405020304" pitchFamily="18" charset="0"/>
                          <a:ea typeface="Calibri" panose="020F0502020204030204" pitchFamily="34" charset="0"/>
                          <a:cs typeface="Times New Roman" panose="02020603050405020304" pitchFamily="18" charset="0"/>
                        </a:rPr>
                        <a:t>Duration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solidFill>
                      <a:schemeClr val="bg2">
                        <a:lumMod val="25000"/>
                        <a:lumOff val="7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nSpc>
                          <a:spcPct val="107000"/>
                        </a:lnSpc>
                        <a:spcAft>
                          <a:spcPts val="800"/>
                        </a:spcAft>
                      </a:pPr>
                      <a:r>
                        <a:rPr lang="tr-TR" sz="1400" b="1">
                          <a:effectLst/>
                          <a:latin typeface="Times New Roman" panose="02020603050405020304" pitchFamily="18" charset="0"/>
                          <a:ea typeface="Calibri" panose="020F0502020204030204" pitchFamily="34" charset="0"/>
                          <a:cs typeface="Times New Roman" panose="02020603050405020304" pitchFamily="18" charset="0"/>
                        </a:rPr>
                        <a:t>Outflow (bn)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solidFill>
                      <a:schemeClr val="bg2">
                        <a:lumMod val="25000"/>
                        <a:lumOff val="7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nSpc>
                          <a:spcPct val="107000"/>
                        </a:lnSpc>
                        <a:spcAft>
                          <a:spcPts val="800"/>
                        </a:spcAft>
                      </a:pPr>
                      <a:r>
                        <a:rPr lang="tr-TR" sz="1400" b="1" dirty="0" err="1">
                          <a:effectLst/>
                          <a:latin typeface="Times New Roman" panose="02020603050405020304" pitchFamily="18" charset="0"/>
                          <a:ea typeface="Calibri" panose="020F0502020204030204" pitchFamily="34" charset="0"/>
                          <a:cs typeface="Times New Roman" panose="02020603050405020304" pitchFamily="18" charset="0"/>
                        </a:rPr>
                        <a:t>Outflow</a:t>
                      </a: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 Rate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lnTlToBr w="12700" cmpd="sng">
                      <a:noFill/>
                      <a:prstDash val="solid"/>
                    </a:lnTlToBr>
                    <a:lnBlToTr w="12700" cmpd="sng">
                      <a:noFill/>
                      <a:prstDash val="solid"/>
                    </a:lnBlToTr>
                    <a:solidFill>
                      <a:schemeClr val="bg2">
                        <a:lumMod val="25000"/>
                        <a:lumOff val="75000"/>
                      </a:schemeClr>
                    </a:solidFill>
                  </a:tcPr>
                </a:tc>
                <a:extLst>
                  <a:ext uri="{0D108BD9-81ED-4DB2-BD59-A6C34878D82A}">
                    <a16:rowId xmlns:a16="http://schemas.microsoft.com/office/drawing/2014/main" val="1492041186"/>
                  </a:ext>
                </a:extLst>
              </a:tr>
              <a:tr h="292275">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nSpc>
                          <a:spcPct val="107000"/>
                        </a:lnSpc>
                        <a:spcAft>
                          <a:spcPts val="800"/>
                        </a:spcAft>
                      </a:pPr>
                      <a:r>
                        <a:rPr lang="tr-TR" sz="1400" dirty="0" err="1">
                          <a:effectLst/>
                          <a:latin typeface="Times New Roman" panose="02020603050405020304" pitchFamily="18" charset="0"/>
                          <a:ea typeface="Calibri" panose="020F0502020204030204" pitchFamily="34" charset="0"/>
                          <a:cs typeface="Times New Roman" panose="02020603050405020304" pitchFamily="18" charset="0"/>
                        </a:rPr>
                        <a:t>Northern</a:t>
                      </a: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400" dirty="0" err="1">
                          <a:effectLst/>
                          <a:latin typeface="Times New Roman" panose="02020603050405020304" pitchFamily="18" charset="0"/>
                          <a:ea typeface="Calibri" panose="020F0502020204030204" pitchFamily="34" charset="0"/>
                          <a:cs typeface="Times New Roman" panose="02020603050405020304" pitchFamily="18" charset="0"/>
                        </a:rPr>
                        <a:t>Rock</a:t>
                      </a: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 (2007)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a </a:t>
                      </a:r>
                      <a:r>
                        <a:rPr lang="tr-TR" sz="1400" dirty="0" err="1">
                          <a:effectLst/>
                          <a:latin typeface="Times New Roman" panose="02020603050405020304" pitchFamily="18" charset="0"/>
                          <a:ea typeface="Calibri" panose="020F0502020204030204" pitchFamily="34" charset="0"/>
                          <a:cs typeface="Times New Roman" panose="02020603050405020304" pitchFamily="18" charset="0"/>
                        </a:rPr>
                        <a:t>few</a:t>
                      </a: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400" dirty="0" err="1">
                          <a:effectLst/>
                          <a:latin typeface="Times New Roman" panose="02020603050405020304" pitchFamily="18" charset="0"/>
                          <a:ea typeface="Calibri" panose="020F0502020204030204" pitchFamily="34" charset="0"/>
                          <a:cs typeface="Times New Roman" panose="02020603050405020304" pitchFamily="18" charset="0"/>
                        </a:rPr>
                        <a:t>weeks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13 (GBP)</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56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3031514"/>
                  </a:ext>
                </a:extLst>
              </a:tr>
              <a:tr h="292275">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nSpc>
                          <a:spcPct val="107000"/>
                        </a:lnSpc>
                        <a:spcAft>
                          <a:spcPts val="800"/>
                        </a:spcAft>
                      </a:pP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Washington </a:t>
                      </a:r>
                      <a:r>
                        <a:rPr lang="tr-TR" sz="1400" dirty="0" err="1">
                          <a:effectLst/>
                          <a:latin typeface="Times New Roman" panose="02020603050405020304" pitchFamily="18" charset="0"/>
                          <a:ea typeface="Calibri" panose="020F0502020204030204" pitchFamily="34" charset="0"/>
                          <a:cs typeface="Times New Roman" panose="02020603050405020304" pitchFamily="18" charset="0"/>
                        </a:rPr>
                        <a:t>Mutual</a:t>
                      </a: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 (2008)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16 days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18.7 (USD)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10.1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867574"/>
                  </a:ext>
                </a:extLst>
              </a:tr>
              <a:tr h="292275">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nSpc>
                          <a:spcPct val="107000"/>
                        </a:lnSpc>
                        <a:spcAft>
                          <a:spcPts val="800"/>
                        </a:spcAft>
                      </a:pPr>
                      <a:r>
                        <a:rPr lang="tr-TR" sz="1400" dirty="0" err="1">
                          <a:effectLst/>
                          <a:latin typeface="Times New Roman" panose="02020603050405020304" pitchFamily="18" charset="0"/>
                          <a:ea typeface="Calibri" panose="020F0502020204030204" pitchFamily="34" charset="0"/>
                          <a:cs typeface="Times New Roman" panose="02020603050405020304" pitchFamily="18" charset="0"/>
                        </a:rPr>
                        <a:t>Wachovia</a:t>
                      </a: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 (2008)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2 weeks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15 (USD)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3.6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1070917"/>
                  </a:ext>
                </a:extLst>
              </a:tr>
              <a:tr h="292275">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ING Direct (2008)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3 </a:t>
                      </a:r>
                      <a:r>
                        <a:rPr lang="tr-TR" sz="1400" dirty="0" err="1">
                          <a:effectLst/>
                          <a:latin typeface="Times New Roman" panose="02020603050405020304" pitchFamily="18" charset="0"/>
                          <a:ea typeface="Calibri" panose="020F0502020204030204" pitchFamily="34" charset="0"/>
                          <a:cs typeface="Times New Roman" panose="02020603050405020304" pitchFamily="18" charset="0"/>
                        </a:rPr>
                        <a:t>months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4.9 (EUR)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2730292"/>
                  </a:ext>
                </a:extLst>
              </a:tr>
              <a:tr h="292275">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nSpc>
                          <a:spcPct val="107000"/>
                        </a:lnSpc>
                        <a:spcAft>
                          <a:spcPts val="800"/>
                        </a:spcAft>
                      </a:pPr>
                      <a:r>
                        <a:rPr lang="tr-TR" sz="1400" dirty="0" err="1">
                          <a:effectLst/>
                          <a:latin typeface="Times New Roman" panose="02020603050405020304" pitchFamily="18" charset="0"/>
                          <a:ea typeface="Calibri" panose="020F0502020204030204" pitchFamily="34" charset="0"/>
                          <a:cs typeface="Times New Roman" panose="02020603050405020304" pitchFamily="18" charset="0"/>
                        </a:rPr>
                        <a:t>Dexia</a:t>
                      </a: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 (2011)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1 </a:t>
                      </a:r>
                      <a:r>
                        <a:rPr lang="tr-TR" sz="1400" dirty="0" err="1">
                          <a:effectLst/>
                          <a:latin typeface="Times New Roman" panose="02020603050405020304" pitchFamily="18" charset="0"/>
                          <a:ea typeface="Calibri" panose="020F0502020204030204" pitchFamily="34" charset="0"/>
                          <a:cs typeface="Times New Roman" panose="02020603050405020304" pitchFamily="18" charset="0"/>
                        </a:rPr>
                        <a:t>month</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7 (EUR)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8.8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162201"/>
                  </a:ext>
                </a:extLst>
              </a:tr>
              <a:tr h="292275">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Cyprus Popular Bank (2012)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9 months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10 (EUR)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40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4286000"/>
                  </a:ext>
                </a:extLst>
              </a:tr>
              <a:tr h="292275">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Banco Popular (2017)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2 months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18 (EUR)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24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8863100"/>
                  </a:ext>
                </a:extLst>
              </a:tr>
              <a:tr h="292275">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Silicon Valley Bank (2023)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2 days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42 (USD)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24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1165671"/>
                  </a:ext>
                </a:extLst>
              </a:tr>
              <a:tr h="292275">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First Republic Bank (2023)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3 months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101 (USD)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58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22582254"/>
                  </a:ext>
                </a:extLst>
              </a:tr>
              <a:tr h="292275">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Credit Suisse (2023)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3 months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67 (CHF)</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29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8709004"/>
                  </a:ext>
                </a:extLst>
              </a:tr>
              <a:tr h="292275">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Signature Bank (2023)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1 day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a:effectLst/>
                          <a:latin typeface="Times New Roman" panose="02020603050405020304" pitchFamily="18" charset="0"/>
                          <a:ea typeface="Calibri" panose="020F0502020204030204" pitchFamily="34" charset="0"/>
                          <a:cs typeface="Times New Roman" panose="02020603050405020304" pitchFamily="18" charset="0"/>
                        </a:rPr>
                        <a:t>17.8 (USD)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a:lnSpc>
                          <a:spcPct val="107000"/>
                        </a:lnSpc>
                        <a:spcAft>
                          <a:spcPts val="800"/>
                        </a:spcAft>
                      </a:pPr>
                      <a:r>
                        <a:rPr lang="tr-TR" sz="1400" dirty="0">
                          <a:effectLst/>
                          <a:latin typeface="Times New Roman" panose="02020603050405020304" pitchFamily="18" charset="0"/>
                          <a:ea typeface="Calibri" panose="020F0502020204030204" pitchFamily="34" charset="0"/>
                          <a:cs typeface="Times New Roman" panose="02020603050405020304" pitchFamily="18" charset="0"/>
                        </a:rPr>
                        <a:t>20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4361853"/>
                  </a:ext>
                </a:extLst>
              </a:tr>
            </a:tbl>
          </a:graphicData>
        </a:graphic>
      </p:graphicFrame>
      <p:sp>
        <p:nvSpPr>
          <p:cNvPr id="23" name="TextBox 22">
            <a:extLst>
              <a:ext uri="{FF2B5EF4-FFF2-40B4-BE49-F238E27FC236}">
                <a16:creationId xmlns:a16="http://schemas.microsoft.com/office/drawing/2014/main" id="{4E1F982C-4CFB-4188-A2B3-3952DFCF1501}"/>
              </a:ext>
            </a:extLst>
          </p:cNvPr>
          <p:cNvSpPr txBox="1"/>
          <p:nvPr/>
        </p:nvSpPr>
        <p:spPr>
          <a:xfrm>
            <a:off x="8029726" y="1689195"/>
            <a:ext cx="4162274" cy="3139321"/>
          </a:xfrm>
          <a:prstGeom prst="rect">
            <a:avLst/>
          </a:prstGeom>
          <a:noFill/>
        </p:spPr>
        <p:txBody>
          <a:bodyPr wrap="square">
            <a:spAutoFit/>
          </a:bodyPr>
          <a:lstStyle/>
          <a:p>
            <a:pPr marL="285750" indent="-285750" algn="just">
              <a:buFont typeface="Arial" panose="020B0604020202020204" pitchFamily="34" charset="0"/>
              <a:buChar char="•"/>
            </a:pPr>
            <a:r>
              <a:rPr lang="en-US" sz="1800" dirty="0">
                <a:latin typeface="Verdana" panose="020B0604030504040204" pitchFamily="34" charset="0"/>
                <a:ea typeface="Verdana" panose="020B0604030504040204" pitchFamily="34" charset="0"/>
              </a:rPr>
              <a:t>2022’de Birleşik Krallık’ta LDI stratejileri izleyen fonlarda gözlenen likidite sıkışması </a:t>
            </a:r>
            <a:endParaRPr lang="tr-TR" sz="1800" dirty="0">
              <a:latin typeface="Verdana" panose="020B0604030504040204" pitchFamily="34" charset="0"/>
              <a:ea typeface="Verdana" panose="020B0604030504040204" pitchFamily="34" charset="0"/>
            </a:endParaRPr>
          </a:p>
          <a:p>
            <a:pPr marL="285750" indent="-285750" algn="just">
              <a:buFont typeface="Arial" panose="020B0604020202020204" pitchFamily="34" charset="0"/>
              <a:buChar char="•"/>
            </a:pPr>
            <a:endParaRPr lang="en-US" sz="1800" dirty="0">
              <a:latin typeface="Verdana" panose="020B0604030504040204" pitchFamily="34" charset="0"/>
              <a:ea typeface="Verdana" panose="020B0604030504040204" pitchFamily="34" charset="0"/>
            </a:endParaRPr>
          </a:p>
          <a:p>
            <a:pPr marL="285750" indent="-285750" algn="just">
              <a:buFont typeface="Arial" panose="020B0604020202020204" pitchFamily="34" charset="0"/>
              <a:buChar char="•"/>
            </a:pPr>
            <a:r>
              <a:rPr lang="en-US" sz="1800" dirty="0">
                <a:latin typeface="Verdana" panose="020B0604030504040204" pitchFamily="34" charset="0"/>
                <a:ea typeface="Verdana" panose="020B0604030504040204" pitchFamily="34" charset="0"/>
              </a:rPr>
              <a:t>2023’te ABD ve İsviçre bankacılık sisteminde yaşanan stres, finansal koşullardaki ani değişimlerin kısa sürede yüksek tutarlı koşullu likidite ihtiyacı doğurabildiğini ortaya koymuştur. </a:t>
            </a:r>
          </a:p>
        </p:txBody>
      </p:sp>
      <p:sp>
        <p:nvSpPr>
          <p:cNvPr id="24" name="TextBox 23">
            <a:extLst>
              <a:ext uri="{FF2B5EF4-FFF2-40B4-BE49-F238E27FC236}">
                <a16:creationId xmlns:a16="http://schemas.microsoft.com/office/drawing/2014/main" id="{95BBD2F7-2602-41ED-A8B4-5AEE642DFB3F}"/>
              </a:ext>
            </a:extLst>
          </p:cNvPr>
          <p:cNvSpPr txBox="1"/>
          <p:nvPr/>
        </p:nvSpPr>
        <p:spPr>
          <a:xfrm>
            <a:off x="684199" y="5087377"/>
            <a:ext cx="6191250" cy="644600"/>
          </a:xfrm>
          <a:prstGeom prst="rect">
            <a:avLst/>
          </a:prstGeom>
          <a:noFill/>
        </p:spPr>
        <p:txBody>
          <a:bodyPr wrap="square">
            <a:spAutoFit/>
          </a:bodyPr>
          <a:lstStyle/>
          <a:p>
            <a:pPr algn="just">
              <a:lnSpc>
                <a:spcPct val="107000"/>
              </a:lnSpc>
              <a:spcAft>
                <a:spcPts val="800"/>
              </a:spcAft>
            </a:pPr>
            <a:endParaRPr lang="tr-TR" sz="1400" b="1" dirty="0">
              <a:effectLst/>
              <a:latin typeface="Times-Bold"/>
              <a:ea typeface="Calibri" panose="020F0502020204030204" pitchFamily="34" charset="0"/>
              <a:cs typeface="Times-Bold"/>
            </a:endParaRPr>
          </a:p>
          <a:p>
            <a:pPr algn="just">
              <a:lnSpc>
                <a:spcPct val="107000"/>
              </a:lnSpc>
              <a:spcAft>
                <a:spcPts val="800"/>
              </a:spcAft>
            </a:pPr>
            <a:r>
              <a:rPr lang="tr-TR" b="1" dirty="0">
                <a:latin typeface="Times-Bold"/>
                <a:ea typeface="Calibri" panose="020F0502020204030204" pitchFamily="34" charset="0"/>
                <a:cs typeface="Times-Bold"/>
              </a:rPr>
              <a:t>Kaynak</a:t>
            </a:r>
            <a:r>
              <a:rPr lang="tr-TR" sz="1400" b="1" dirty="0">
                <a:effectLst/>
                <a:latin typeface="Times-Bold"/>
                <a:ea typeface="Calibri" panose="020F0502020204030204" pitchFamily="34" charset="0"/>
                <a:cs typeface="Times-Bold"/>
              </a:rPr>
              <a:t>: </a:t>
            </a:r>
            <a:r>
              <a:rPr lang="tr-TR" sz="1400" dirty="0">
                <a:effectLst/>
                <a:latin typeface="Times-Bold"/>
                <a:ea typeface="Calibri" panose="020F0502020204030204" pitchFamily="34" charset="0"/>
                <a:cs typeface="Times-Bold"/>
              </a:rPr>
              <a:t>(BCBS, 2023), (</a:t>
            </a:r>
            <a:r>
              <a:rPr lang="tr-TR" sz="1400" dirty="0" err="1">
                <a:effectLst/>
                <a:latin typeface="Times-Bold"/>
                <a:ea typeface="Calibri" panose="020F0502020204030204" pitchFamily="34" charset="0"/>
                <a:cs typeface="Times-Bold"/>
              </a:rPr>
              <a:t>Amamou</a:t>
            </a:r>
            <a:r>
              <a:rPr lang="tr-TR" sz="1400" dirty="0">
                <a:effectLst/>
                <a:latin typeface="Times-Bold"/>
                <a:ea typeface="Calibri" panose="020F0502020204030204" pitchFamily="34" charset="0"/>
                <a:cs typeface="Times-Bold"/>
              </a:rPr>
              <a:t> et al., 2020).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0679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2"/>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rPr>
              <a:t>         </a:t>
            </a:r>
            <a:r>
              <a:rPr lang="tr-TR" sz="2000" b="1" dirty="0">
                <a:solidFill>
                  <a:schemeClr val="lt1"/>
                </a:solidFill>
                <a:latin typeface="Arial"/>
                <a:ea typeface="Arial"/>
                <a:cs typeface="Arial"/>
                <a:sym typeface="Arial"/>
              </a:rPr>
              <a:t>Türkiye’deki Fonların Gelişimi</a:t>
            </a:r>
            <a:endParaRPr lang="en-US" b="1" dirty="0"/>
          </a:p>
        </p:txBody>
      </p:sp>
      <p:sp>
        <p:nvSpPr>
          <p:cNvPr id="253" name="Google Shape;253;p12"/>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2" name="Slide Number Placeholder 1">
            <a:extLst>
              <a:ext uri="{FF2B5EF4-FFF2-40B4-BE49-F238E27FC236}">
                <a16:creationId xmlns:a16="http://schemas.microsoft.com/office/drawing/2014/main" id="{53AFBC21-8EB6-44F4-8F3B-CEF9AE99F4A4}"/>
              </a:ext>
            </a:extLst>
          </p:cNvPr>
          <p:cNvSpPr>
            <a:spLocks noGrp="1"/>
          </p:cNvSpPr>
          <p:nvPr>
            <p:ph type="sldNum" idx="12"/>
          </p:nvPr>
        </p:nvSpPr>
        <p:spPr>
          <a:xfrm>
            <a:off x="8620125" y="6488264"/>
            <a:ext cx="2743200" cy="365125"/>
          </a:xfrm>
        </p:spPr>
        <p:txBody>
          <a:bodyPr/>
          <a:lstStyle/>
          <a:p>
            <a:pPr marL="0" lvl="0" indent="0" algn="r" rtl="0">
              <a:spcBef>
                <a:spcPts val="0"/>
              </a:spcBef>
              <a:spcAft>
                <a:spcPts val="0"/>
              </a:spcAft>
              <a:buNone/>
            </a:pPr>
            <a:fld id="{00000000-1234-1234-1234-123412341234}" type="slidenum">
              <a:rPr lang="tr-TR" b="1" smtClean="0"/>
              <a:t>12</a:t>
            </a:fld>
            <a:endParaRPr lang="tr-TR" b="1" dirty="0"/>
          </a:p>
        </p:txBody>
      </p:sp>
      <p:grpSp>
        <p:nvGrpSpPr>
          <p:cNvPr id="13" name="Google Shape;89;p1">
            <a:extLst>
              <a:ext uri="{FF2B5EF4-FFF2-40B4-BE49-F238E27FC236}">
                <a16:creationId xmlns:a16="http://schemas.microsoft.com/office/drawing/2014/main" id="{D5EA930D-AA7F-4F66-8463-D67783FE64B8}"/>
              </a:ext>
            </a:extLst>
          </p:cNvPr>
          <p:cNvGrpSpPr/>
          <p:nvPr/>
        </p:nvGrpSpPr>
        <p:grpSpPr>
          <a:xfrm>
            <a:off x="0" y="-31225"/>
            <a:ext cx="12192000" cy="331602"/>
            <a:chOff x="0" y="-3897"/>
            <a:chExt cx="12192000" cy="331602"/>
          </a:xfrm>
        </p:grpSpPr>
        <p:sp>
          <p:nvSpPr>
            <p:cNvPr id="14" name="Google Shape;90;p1">
              <a:extLst>
                <a:ext uri="{FF2B5EF4-FFF2-40B4-BE49-F238E27FC236}">
                  <a16:creationId xmlns:a16="http://schemas.microsoft.com/office/drawing/2014/main" id="{94311FD2-EEDE-471D-B950-8C5ECC72F41C}"/>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Giriş</a:t>
              </a:r>
              <a:endParaRPr sz="1600" dirty="0"/>
            </a:p>
          </p:txBody>
        </p:sp>
        <p:sp>
          <p:nvSpPr>
            <p:cNvPr id="15" name="Google Shape;91;p1">
              <a:extLst>
                <a:ext uri="{FF2B5EF4-FFF2-40B4-BE49-F238E27FC236}">
                  <a16:creationId xmlns:a16="http://schemas.microsoft.com/office/drawing/2014/main" id="{3EB15873-DA77-4C35-B3FA-8F399B060DB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Veri ve Metodoloji</a:t>
              </a:r>
              <a:endParaRPr sz="1600" dirty="0"/>
            </a:p>
          </p:txBody>
        </p:sp>
        <p:sp>
          <p:nvSpPr>
            <p:cNvPr id="16" name="Google Shape;92;p1">
              <a:extLst>
                <a:ext uri="{FF2B5EF4-FFF2-40B4-BE49-F238E27FC236}">
                  <a16:creationId xmlns:a16="http://schemas.microsoft.com/office/drawing/2014/main" id="{126877B4-9E93-4EA8-8718-769AA868F47B}"/>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sng" strike="noStrike" cap="none" dirty="0">
                  <a:solidFill>
                    <a:schemeClr val="lt1"/>
                  </a:solidFill>
                  <a:latin typeface="Arial"/>
                  <a:ea typeface="Arial"/>
                  <a:cs typeface="Arial"/>
                  <a:sym typeface="Arial"/>
                </a:rPr>
                <a:t>Literatür</a:t>
              </a:r>
              <a:endParaRPr sz="1600" b="1" u="sng" dirty="0"/>
            </a:p>
          </p:txBody>
        </p:sp>
        <p:sp>
          <p:nvSpPr>
            <p:cNvPr id="18" name="Google Shape;93;p1">
              <a:extLst>
                <a:ext uri="{FF2B5EF4-FFF2-40B4-BE49-F238E27FC236}">
                  <a16:creationId xmlns:a16="http://schemas.microsoft.com/office/drawing/2014/main" id="{5D523CE9-7C9C-4422-9FD5-B46448AE39EB}"/>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16F3BAED-BBE7-4C94-89B2-D1DFFABCD895}"/>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pic>
        <p:nvPicPr>
          <p:cNvPr id="6" name="Picture 5">
            <a:extLst>
              <a:ext uri="{FF2B5EF4-FFF2-40B4-BE49-F238E27FC236}">
                <a16:creationId xmlns:a16="http://schemas.microsoft.com/office/drawing/2014/main" id="{D01F2914-2DAA-4392-A837-B3913B9F66EE}"/>
              </a:ext>
            </a:extLst>
          </p:cNvPr>
          <p:cNvPicPr>
            <a:picLocks noChangeAspect="1"/>
          </p:cNvPicPr>
          <p:nvPr/>
        </p:nvPicPr>
        <p:blipFill>
          <a:blip r:embed="rId3"/>
          <a:stretch>
            <a:fillRect/>
          </a:stretch>
        </p:blipFill>
        <p:spPr>
          <a:xfrm>
            <a:off x="534799" y="1585652"/>
            <a:ext cx="11287124" cy="4690736"/>
          </a:xfrm>
          <a:prstGeom prst="rect">
            <a:avLst/>
          </a:prstGeom>
        </p:spPr>
      </p:pic>
    </p:spTree>
    <p:extLst>
      <p:ext uri="{BB962C8B-B14F-4D97-AF65-F5344CB8AC3E}">
        <p14:creationId xmlns:p14="http://schemas.microsoft.com/office/powerpoint/2010/main" val="61863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a:t>
            </a:r>
            <a:r>
              <a:rPr lang="en-US" sz="2000" b="1" dirty="0">
                <a:solidFill>
                  <a:schemeClr val="lt1"/>
                </a:solidFill>
                <a:latin typeface="Arial"/>
                <a:ea typeface="Arial"/>
                <a:cs typeface="Arial"/>
                <a:sym typeface="Arial"/>
              </a:rPr>
              <a:t>Systemic liquidity risk: a monitoring framework (ESRB, 2025)</a:t>
            </a:r>
            <a:endParaRPr lang="tr-TR" sz="2000" b="1" dirty="0">
              <a:solidFill>
                <a:schemeClr val="lt1"/>
              </a:solidFill>
              <a:latin typeface="Arial"/>
              <a:ea typeface="Arial"/>
              <a:cs typeface="Arial"/>
              <a:sym typeface="Arial"/>
            </a:endParaRP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20125" y="6488264"/>
            <a:ext cx="2743200" cy="365125"/>
          </a:xfrm>
        </p:spPr>
        <p:txBody>
          <a:bodyPr/>
          <a:lstStyle/>
          <a:p>
            <a:pPr marL="0" lvl="0" indent="0" algn="r" rtl="0">
              <a:spcBef>
                <a:spcPts val="0"/>
              </a:spcBef>
              <a:spcAft>
                <a:spcPts val="0"/>
              </a:spcAft>
              <a:buNone/>
            </a:pPr>
            <a:fld id="{00000000-1234-1234-1234-123412341234}" type="slidenum">
              <a:rPr lang="tr-TR" b="1" smtClean="0"/>
              <a:t>13</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Giriş</a:t>
              </a:r>
              <a:endParaRPr sz="1600"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Veri ve Metodoloji</a:t>
              </a:r>
              <a:endParaRPr sz="1600"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sng" strike="noStrike" cap="none" dirty="0">
                  <a:solidFill>
                    <a:schemeClr val="lt1"/>
                  </a:solidFill>
                  <a:latin typeface="Arial"/>
                  <a:ea typeface="Arial"/>
                  <a:cs typeface="Arial"/>
                  <a:sym typeface="Arial"/>
                </a:rPr>
                <a:t>Literatür</a:t>
              </a:r>
              <a:endParaRPr sz="1600" b="1" u="sng"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sp>
        <p:nvSpPr>
          <p:cNvPr id="22" name="TextBox 21">
            <a:extLst>
              <a:ext uri="{FF2B5EF4-FFF2-40B4-BE49-F238E27FC236}">
                <a16:creationId xmlns:a16="http://schemas.microsoft.com/office/drawing/2014/main" id="{3CCD1B10-A62C-4067-9527-8073A5FEABEF}"/>
              </a:ext>
            </a:extLst>
          </p:cNvPr>
          <p:cNvSpPr txBox="1"/>
          <p:nvPr/>
        </p:nvSpPr>
        <p:spPr>
          <a:xfrm>
            <a:off x="519913" y="1486761"/>
            <a:ext cx="10944225" cy="4278094"/>
          </a:xfrm>
          <a:prstGeom prst="rect">
            <a:avLst/>
          </a:prstGeom>
          <a:noFill/>
        </p:spPr>
        <p:txBody>
          <a:bodyPr wrap="square">
            <a:spAutoFit/>
          </a:bodyPr>
          <a:lstStyle/>
          <a:p>
            <a:pPr algn="just"/>
            <a:r>
              <a:rPr lang="tr-TR" sz="1600" dirty="0">
                <a:effectLst/>
                <a:latin typeface="Verdana" panose="020B0604030504040204" pitchFamily="34" charset="0"/>
                <a:ea typeface="Verdana" panose="020B0604030504040204" pitchFamily="34" charset="0"/>
                <a:cs typeface="Times-Bold"/>
              </a:rPr>
              <a:t>ESRB (2025), sistemik likidite riskini fonlama likiditesi, piyasa likiditesi ve bulaşma–</a:t>
            </a:r>
            <a:r>
              <a:rPr lang="tr-TR" sz="1600" dirty="0" err="1">
                <a:effectLst/>
                <a:latin typeface="Verdana" panose="020B0604030504040204" pitchFamily="34" charset="0"/>
                <a:ea typeface="Verdana" panose="020B0604030504040204" pitchFamily="34" charset="0"/>
                <a:cs typeface="Times-Bold"/>
              </a:rPr>
              <a:t>amplifikasyon</a:t>
            </a:r>
            <a:r>
              <a:rPr lang="tr-TR" sz="1600" dirty="0">
                <a:effectLst/>
                <a:latin typeface="Verdana" panose="020B0604030504040204" pitchFamily="34" charset="0"/>
                <a:ea typeface="Verdana" panose="020B0604030504040204" pitchFamily="34" charset="0"/>
                <a:cs typeface="Times-Bold"/>
              </a:rPr>
              <a:t> kanalları üzerinden izleyen bütüncül bir çerçeve sunar; bankalarla birlikte </a:t>
            </a:r>
            <a:r>
              <a:rPr lang="tr-TR" sz="1600" dirty="0" err="1">
                <a:effectLst/>
                <a:latin typeface="Verdana" panose="020B0604030504040204" pitchFamily="34" charset="0"/>
                <a:ea typeface="Verdana" panose="020B0604030504040204" pitchFamily="34" charset="0"/>
                <a:cs typeface="Times-Bold"/>
              </a:rPr>
              <a:t>NBFI’ları</a:t>
            </a:r>
            <a:r>
              <a:rPr lang="tr-TR" sz="1600" dirty="0">
                <a:effectLst/>
                <a:latin typeface="Verdana" panose="020B0604030504040204" pitchFamily="34" charset="0"/>
                <a:ea typeface="Verdana" panose="020B0604030504040204" pitchFamily="34" charset="0"/>
                <a:cs typeface="Times-Bold"/>
              </a:rPr>
              <a:t> da kapsayacak şekilde izleme kapsamının genişletilmesini, kritik piyasalarda sıkılık–hız–derinlik–genişlik–dayanıklılık boyutlarının çoklu göstergelerle takip edilmesini ve stres dönemlerinde </a:t>
            </a:r>
            <a:r>
              <a:rPr lang="tr-TR" sz="1600" dirty="0" err="1">
                <a:effectLst/>
                <a:latin typeface="Verdana" panose="020B0604030504040204" pitchFamily="34" charset="0"/>
                <a:ea typeface="Verdana" panose="020B0604030504040204" pitchFamily="34" charset="0"/>
                <a:cs typeface="Times-Bold"/>
              </a:rPr>
              <a:t>marjin</a:t>
            </a:r>
            <a:r>
              <a:rPr lang="tr-TR" sz="1600" dirty="0">
                <a:effectLst/>
                <a:latin typeface="Verdana" panose="020B0604030504040204" pitchFamily="34" charset="0"/>
                <a:ea typeface="Verdana" panose="020B0604030504040204" pitchFamily="34" charset="0"/>
                <a:cs typeface="Times-Bold"/>
              </a:rPr>
              <a:t>/teminat, itfa (</a:t>
            </a:r>
            <a:r>
              <a:rPr lang="tr-TR" sz="1600" dirty="0" err="1">
                <a:effectLst/>
                <a:latin typeface="Verdana" panose="020B0604030504040204" pitchFamily="34" charset="0"/>
                <a:ea typeface="Verdana" panose="020B0604030504040204" pitchFamily="34" charset="0"/>
                <a:cs typeface="Times-Bold"/>
              </a:rPr>
              <a:t>redemption</a:t>
            </a:r>
            <a:r>
              <a:rPr lang="tr-TR" sz="1600" dirty="0">
                <a:effectLst/>
                <a:latin typeface="Verdana" panose="020B0604030504040204" pitchFamily="34" charset="0"/>
                <a:ea typeface="Verdana" panose="020B0604030504040204" pitchFamily="34" charset="0"/>
                <a:cs typeface="Times-Bold"/>
              </a:rPr>
              <a:t>) ve yeniden finansman (</a:t>
            </a:r>
            <a:r>
              <a:rPr lang="tr-TR" sz="1600" dirty="0" err="1">
                <a:effectLst/>
                <a:latin typeface="Verdana" panose="020B0604030504040204" pitchFamily="34" charset="0"/>
                <a:ea typeface="Verdana" panose="020B0604030504040204" pitchFamily="34" charset="0"/>
                <a:cs typeface="Times-Bold"/>
              </a:rPr>
              <a:t>rollover</a:t>
            </a:r>
            <a:r>
              <a:rPr lang="tr-TR" sz="1600" dirty="0">
                <a:effectLst/>
                <a:latin typeface="Verdana" panose="020B0604030504040204" pitchFamily="34" charset="0"/>
                <a:ea typeface="Verdana" panose="020B0604030504040204" pitchFamily="34" charset="0"/>
                <a:cs typeface="Times-Bold"/>
              </a:rPr>
              <a:t>) baskılarının sistem geneline yayılma gücünün ölçülmektedir.</a:t>
            </a:r>
          </a:p>
          <a:p>
            <a:pPr algn="just"/>
            <a:endParaRPr lang="tr-TR" sz="1600" dirty="0">
              <a:effectLst/>
              <a:latin typeface="Verdana" panose="020B0604030504040204" pitchFamily="34" charset="0"/>
              <a:ea typeface="Verdana" panose="020B0604030504040204" pitchFamily="34" charset="0"/>
              <a:cs typeface="Times-Bold"/>
            </a:endParaRPr>
          </a:p>
          <a:p>
            <a:pPr algn="just"/>
            <a:r>
              <a:rPr lang="tr-TR" sz="1600" dirty="0">
                <a:effectLst/>
                <a:latin typeface="Verdana" panose="020B0604030504040204" pitchFamily="34" charset="0"/>
                <a:ea typeface="Verdana" panose="020B0604030504040204" pitchFamily="34" charset="0"/>
                <a:cs typeface="Times-Bold"/>
              </a:rPr>
              <a:t>Çerçeve, kırılganlıkların erken tespiti ve baskın kanala göre hedefli makro‑ihtiyati politika tepkilerini desteklemeyi amaçlar.</a:t>
            </a:r>
          </a:p>
          <a:p>
            <a:pPr algn="just"/>
            <a:endParaRPr lang="tr-TR" sz="1600" dirty="0">
              <a:effectLst/>
              <a:latin typeface="Verdana" panose="020B0604030504040204" pitchFamily="34" charset="0"/>
              <a:ea typeface="Verdana" panose="020B0604030504040204" pitchFamily="34" charset="0"/>
              <a:cs typeface="Times-Bold"/>
            </a:endParaRPr>
          </a:p>
          <a:p>
            <a:pPr algn="just"/>
            <a:r>
              <a:rPr lang="tr-TR" sz="1600" dirty="0">
                <a:effectLst/>
                <a:latin typeface="Verdana" panose="020B0604030504040204" pitchFamily="34" charset="0"/>
                <a:ea typeface="Verdana" panose="020B0604030504040204" pitchFamily="34" charset="0"/>
                <a:cs typeface="Times-Bold"/>
              </a:rPr>
              <a:t>Bu yaklaşım, tek tek ülkelerin ayrı bir “programı” olmaktan ziyade AB (özellikle </a:t>
            </a:r>
            <a:r>
              <a:rPr lang="tr-TR" sz="1600" dirty="0" err="1">
                <a:effectLst/>
                <a:latin typeface="Verdana" panose="020B0604030504040204" pitchFamily="34" charset="0"/>
                <a:ea typeface="Verdana" panose="020B0604030504040204" pitchFamily="34" charset="0"/>
                <a:cs typeface="Times-Bold"/>
              </a:rPr>
              <a:t>euro</a:t>
            </a:r>
            <a:r>
              <a:rPr lang="tr-TR" sz="1600" dirty="0">
                <a:effectLst/>
                <a:latin typeface="Verdana" panose="020B0604030504040204" pitchFamily="34" charset="0"/>
                <a:ea typeface="Verdana" panose="020B0604030504040204" pitchFamily="34" charset="0"/>
                <a:cs typeface="Times-Bold"/>
              </a:rPr>
              <a:t> alanı) için Avrupa düzeyinde ortak bir izleme seti olarak tasarlanmıştır; ESRB/ESCB koordinasyonunda AB ülkeleri için yürütülmekte ve veri altyapısı daha güçlü ülkelerde daha kapsamlı uygulanabilir.</a:t>
            </a:r>
          </a:p>
          <a:p>
            <a:pPr algn="just"/>
            <a:endParaRPr lang="tr-TR" sz="1600" dirty="0">
              <a:effectLst/>
              <a:latin typeface="Verdana" panose="020B0604030504040204" pitchFamily="34" charset="0"/>
              <a:ea typeface="Verdana" panose="020B0604030504040204" pitchFamily="34" charset="0"/>
              <a:cs typeface="Times-Bold"/>
            </a:endParaRPr>
          </a:p>
          <a:p>
            <a:pPr algn="just">
              <a:spcAft>
                <a:spcPts val="800"/>
              </a:spcAft>
            </a:pPr>
            <a:r>
              <a:rPr lang="tr-TR" sz="1600" dirty="0">
                <a:effectLst/>
                <a:latin typeface="Verdana" panose="020B0604030504040204" pitchFamily="34" charset="0"/>
                <a:ea typeface="Verdana" panose="020B0604030504040204" pitchFamily="34" charset="0"/>
                <a:cs typeface="Times-Bold"/>
              </a:rPr>
              <a:t>ESRB</a:t>
            </a:r>
            <a:r>
              <a:rPr lang="tr-TR" sz="1600" dirty="0">
                <a:effectLst/>
                <a:latin typeface="Verdana" panose="020B0604030504040204" pitchFamily="34" charset="0"/>
                <a:ea typeface="Verdana" panose="020B0604030504040204" pitchFamily="34" charset="0"/>
                <a:cs typeface="Times New Roman" panose="02020603050405020304" pitchFamily="18" charset="0"/>
              </a:rPr>
              <a:t> </a:t>
            </a:r>
            <a:r>
              <a:rPr lang="tr-TR" sz="1600" dirty="0">
                <a:effectLst/>
                <a:latin typeface="Verdana" panose="020B0604030504040204" pitchFamily="34" charset="0"/>
                <a:ea typeface="Verdana" panose="020B0604030504040204" pitchFamily="34" charset="0"/>
                <a:cs typeface="Times-Bold"/>
              </a:rPr>
              <a:t> (2025)’ye göre sistemik likidite kapsamında izlenen kuruluş ve varlıkların kapsamı genişletilmeli ve streslerin yayılması gücü ve eğilimi ölçülmelidir.  ESRB tarafından geliştirilen çerçeve özellikle banka dışı finansal kuruluşlar (</a:t>
            </a:r>
            <a:r>
              <a:rPr lang="tr-TR" sz="1600" dirty="0" err="1">
                <a:effectLst/>
                <a:latin typeface="Verdana" panose="020B0604030504040204" pitchFamily="34" charset="0"/>
                <a:ea typeface="Verdana" panose="020B0604030504040204" pitchFamily="34" charset="0"/>
                <a:cs typeface="Times-Bold"/>
              </a:rPr>
              <a:t>NBFIs</a:t>
            </a:r>
            <a:r>
              <a:rPr lang="tr-TR" sz="1600" dirty="0">
                <a:effectLst/>
                <a:latin typeface="Verdana" panose="020B0604030504040204" pitchFamily="34" charset="0"/>
                <a:ea typeface="Verdana" panose="020B0604030504040204" pitchFamily="34" charset="0"/>
                <a:cs typeface="Times-Bold"/>
              </a:rPr>
              <a:t>) ve bağlantılı finansal ağların arttığı ortamda, sistemik likidite riskini daha kapsamlı değerlendirmektedir. </a:t>
            </a:r>
            <a:endParaRPr lang="en-US" sz="1600" dirty="0">
              <a:effectLst/>
              <a:latin typeface="Verdana" panose="020B0604030504040204" pitchFamily="34" charset="0"/>
              <a:ea typeface="Verdana" panose="020B0604030504040204" pitchFamily="34" charset="0"/>
              <a:cs typeface="Times-Bold"/>
            </a:endParaRPr>
          </a:p>
        </p:txBody>
      </p:sp>
    </p:spTree>
    <p:extLst>
      <p:ext uri="{BB962C8B-B14F-4D97-AF65-F5344CB8AC3E}">
        <p14:creationId xmlns:p14="http://schemas.microsoft.com/office/powerpoint/2010/main" val="1690396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a:t>
            </a:r>
            <a:r>
              <a:rPr lang="sv-SE" sz="2000" b="1" dirty="0">
                <a:solidFill>
                  <a:schemeClr val="lt1"/>
                </a:solidFill>
                <a:latin typeface="Arial"/>
                <a:ea typeface="Arial"/>
                <a:cs typeface="Arial"/>
                <a:sym typeface="Arial"/>
              </a:rPr>
              <a:t>Sistemik Likidite Risk Endeksi- SLRE</a:t>
            </a:r>
            <a:endParaRPr lang="tr-TR" sz="2000" b="1" dirty="0">
              <a:solidFill>
                <a:schemeClr val="lt1"/>
              </a:solidFill>
              <a:latin typeface="Arial"/>
              <a:ea typeface="Arial"/>
              <a:cs typeface="Arial"/>
              <a:sym typeface="Arial"/>
            </a:endParaRP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20125" y="6488264"/>
            <a:ext cx="2743200" cy="365125"/>
          </a:xfrm>
        </p:spPr>
        <p:txBody>
          <a:bodyPr/>
          <a:lstStyle/>
          <a:p>
            <a:pPr marL="0" lvl="0" indent="0" algn="r" rtl="0">
              <a:spcBef>
                <a:spcPts val="0"/>
              </a:spcBef>
              <a:spcAft>
                <a:spcPts val="0"/>
              </a:spcAft>
              <a:buNone/>
            </a:pPr>
            <a:fld id="{00000000-1234-1234-1234-123412341234}" type="slidenum">
              <a:rPr lang="tr-TR" b="1" smtClean="0"/>
              <a:t>14</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Giriş</a:t>
              </a:r>
              <a:endParaRPr sz="1600"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sng" strike="noStrike" cap="none" dirty="0">
                  <a:solidFill>
                    <a:schemeClr val="lt1"/>
                  </a:solidFill>
                  <a:latin typeface="Arial"/>
                  <a:ea typeface="Arial"/>
                  <a:cs typeface="Arial"/>
                  <a:sym typeface="Arial"/>
                </a:rPr>
                <a:t>Veri ve Metodoloji</a:t>
              </a:r>
              <a:endParaRPr sz="1600" b="1" u="sng"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i="0" strike="noStrike" cap="none" dirty="0">
                  <a:solidFill>
                    <a:schemeClr val="lt1"/>
                  </a:solidFill>
                  <a:latin typeface="Arial"/>
                  <a:ea typeface="Arial"/>
                  <a:cs typeface="Arial"/>
                  <a:sym typeface="Arial"/>
                </a:rPr>
                <a:t>Literatür</a:t>
              </a:r>
              <a:endParaRPr sz="1600"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sp>
        <p:nvSpPr>
          <p:cNvPr id="22" name="TextBox 21">
            <a:extLst>
              <a:ext uri="{FF2B5EF4-FFF2-40B4-BE49-F238E27FC236}">
                <a16:creationId xmlns:a16="http://schemas.microsoft.com/office/drawing/2014/main" id="{3CCD1B10-A62C-4067-9527-8073A5FEABEF}"/>
              </a:ext>
            </a:extLst>
          </p:cNvPr>
          <p:cNvSpPr txBox="1"/>
          <p:nvPr/>
        </p:nvSpPr>
        <p:spPr>
          <a:xfrm>
            <a:off x="519913" y="1486761"/>
            <a:ext cx="10944225" cy="4801314"/>
          </a:xfrm>
          <a:prstGeom prst="rect">
            <a:avLst/>
          </a:prstGeom>
          <a:noFill/>
        </p:spPr>
        <p:txBody>
          <a:bodyPr wrap="square">
            <a:spAutoFit/>
          </a:bodyPr>
          <a:lstStyle/>
          <a:p>
            <a:pPr marL="0" marR="0" lvl="0" indent="0" algn="just" defTabSz="914400" rtl="0" eaLnBrk="1" fontAlgn="auto" latinLnBrk="0" hangingPunct="1">
              <a:spcBef>
                <a:spcPts val="1000"/>
              </a:spcBef>
              <a:spcAft>
                <a:spcPts val="0"/>
              </a:spcAft>
              <a:buClrTx/>
              <a:buSzTx/>
              <a:buFont typeface="Arial" panose="020B0604020202020204" pitchFamily="34" charset="0"/>
              <a:buNone/>
              <a:tabLst/>
              <a:defRPr/>
            </a:pP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SLRE, ESRB (2025) izleme çerçevesi Türkiye’ye uyarlanarak 3 sütunda kurulmuştur: </a:t>
            </a:r>
          </a:p>
          <a:p>
            <a:pPr marL="400050" marR="0" lvl="0" indent="-400050" algn="just" defTabSz="914400" rtl="0" eaLnBrk="1" fontAlgn="auto" latinLnBrk="0" hangingPunct="1">
              <a:spcBef>
                <a:spcPts val="1000"/>
              </a:spcBef>
              <a:spcAft>
                <a:spcPts val="0"/>
              </a:spcAft>
              <a:buClrTx/>
              <a:buSzTx/>
              <a:buFont typeface="Arial" panose="020B0604020202020204" pitchFamily="34" charset="0"/>
              <a:buAutoNum type="romanLcParenBoth"/>
              <a:tabLst/>
              <a:defRPr/>
            </a:pP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Fonlama likiditesi, (ii) Bulaşma ve </a:t>
            </a:r>
            <a:r>
              <a:rPr kumimoji="0" lang="tr-TR" sz="16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amplifikasyon</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ve (iii) Piyasa likiditesi, </a:t>
            </a:r>
          </a:p>
          <a:p>
            <a:pPr marR="0" lvl="0" algn="just" defTabSz="914400" rtl="0" eaLnBrk="1" fontAlgn="auto" latinLnBrk="0" hangingPunct="1">
              <a:spcBef>
                <a:spcPts val="1000"/>
              </a:spcBef>
              <a:spcAft>
                <a:spcPts val="0"/>
              </a:spcAft>
              <a:buClrTx/>
              <a:buSzTx/>
              <a:tabLst/>
              <a:defRPr/>
            </a:pP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Bankalarla birlikte </a:t>
            </a:r>
            <a:r>
              <a:rPr kumimoji="0" lang="tr-TR" sz="16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NBFI’lar</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(fonlar, PPF/MMF, hisse senedi fonları, sigorta şirketleri ve emeklilik fonları) mümkün olan ölçüde kapsama dahil edilmiştir. Tüm göstergeler, frekans uyumu sağlanarak çeyreklik düzleme indirgenmiş; nominal büyüklükler (hacim/tutar vb.) deflatör ile reel değerine getirilip (gerektiğinde </a:t>
            </a:r>
            <a:r>
              <a:rPr kumimoji="0" lang="tr-TR" sz="16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log</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dönüşümüyle) stabilize edilmiş; “stres artışı” yönü için işaret uyumu sağlandıktan sonra z‑skor ile ortak ölçeğe taşınmıştır. </a:t>
            </a:r>
          </a:p>
          <a:p>
            <a:pPr marL="0" marR="0" lvl="0" indent="0" algn="just" defTabSz="914400" rtl="0" eaLnBrk="1" fontAlgn="auto" latinLnBrk="0" hangingPunct="1">
              <a:spcBef>
                <a:spcPts val="1000"/>
              </a:spcBef>
              <a:spcAft>
                <a:spcPts val="0"/>
              </a:spcAft>
              <a:buClrTx/>
              <a:buSzTx/>
              <a:buFont typeface="Arial" panose="020B0604020202020204" pitchFamily="34" charset="0"/>
              <a:buNone/>
              <a:tabLst/>
              <a:defRPr/>
            </a:pP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Alt boyutlar içinde göstergeler ve sütun düzeyinde alt boyutlar eşit ağırlıkla birleştirilerek sütun skorları, ardından nihai SLRE elde edilmiştir; eşit ağırlıklı yapının duyarlılığı, PCA tabanlı alternatif bileşik seri ile kontrol edilmiştir. "TCMB, BDDK, SPK, MKK, TEFAS, BIST, Bloomberg</a:t>
            </a:r>
            <a:r>
              <a:rPr lang="tr-TR" sz="1600" kern="1200" dirty="0">
                <a:solidFill>
                  <a:prstClr val="black"/>
                </a:solidFill>
                <a:latin typeface="Verdana" panose="020B0604030504040204" pitchFamily="34" charset="0"/>
                <a:ea typeface="Verdana" panose="020B0604030504040204" pitchFamily="34" charset="0"/>
                <a:cs typeface="+mn-cs"/>
              </a:rPr>
              <a:t>-</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Reuters verilerinden türetilmiştir"</a:t>
            </a:r>
          </a:p>
          <a:p>
            <a:pPr marL="285750" marR="0" lvl="0" indent="-285750" algn="just" defTabSz="914400" rtl="0" eaLnBrk="1" fontAlgn="auto" latinLnBrk="0" hangingPunct="1">
              <a:spcBef>
                <a:spcPts val="1000"/>
              </a:spcBef>
              <a:spcAft>
                <a:spcPts val="0"/>
              </a:spcAft>
              <a:buClrTx/>
              <a:buSzTx/>
              <a:buFont typeface="Arial" panose="020B0604020202020204" pitchFamily="34" charset="0"/>
              <a:buChar char="•"/>
              <a:tabLst/>
              <a:defRPr/>
            </a:pP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Fonlama likiditesi (30 gösterge): Marjin/teminat baskısı (</a:t>
            </a:r>
            <a:r>
              <a:rPr kumimoji="0" lang="tr-TR" sz="16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margining</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itfa/geri alım riski (</a:t>
            </a:r>
            <a:r>
              <a:rPr kumimoji="0" lang="tr-TR" sz="16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redemption</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yeniden finansman riski (</a:t>
            </a:r>
            <a:r>
              <a:rPr kumimoji="0" lang="tr-TR" sz="16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rollover</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t>
            </a:r>
          </a:p>
          <a:p>
            <a:pPr marL="285750" marR="0" lvl="0" indent="-285750" algn="just" defTabSz="914400" rtl="0" eaLnBrk="1" fontAlgn="auto" latinLnBrk="0" hangingPunct="1">
              <a:spcBef>
                <a:spcPts val="1000"/>
              </a:spcBef>
              <a:spcAft>
                <a:spcPts val="0"/>
              </a:spcAft>
              <a:buClrTx/>
              <a:buSzTx/>
              <a:buFont typeface="Arial" panose="020B0604020202020204" pitchFamily="34" charset="0"/>
              <a:buChar char="•"/>
              <a:tabLst/>
              <a:defRPr/>
            </a:pP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Bulaşma–</a:t>
            </a:r>
            <a:r>
              <a:rPr kumimoji="0" lang="tr-TR" sz="16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amplifikasyon</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(13 gösterge): Finansman koşulları, </a:t>
            </a:r>
            <a:r>
              <a:rPr kumimoji="0" lang="tr-TR" sz="16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bağlantılılık</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kaldıraç, oynaklık/finansal koşullar.</a:t>
            </a:r>
          </a:p>
          <a:p>
            <a:pPr marL="285750" marR="0" lvl="0" indent="-285750" algn="just" defTabSz="914400" rtl="0" eaLnBrk="1" fontAlgn="auto" latinLnBrk="0" hangingPunct="1">
              <a:spcBef>
                <a:spcPts val="1000"/>
              </a:spcBef>
              <a:spcAft>
                <a:spcPts val="0"/>
              </a:spcAft>
              <a:buClrTx/>
              <a:buSzTx/>
              <a:buFont typeface="Arial" panose="020B0604020202020204" pitchFamily="34" charset="0"/>
              <a:buChar char="•"/>
              <a:tabLst/>
              <a:defRPr/>
            </a:pP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Piyasa likiditesi (18 gösterge): Sıkılık (</a:t>
            </a:r>
            <a:r>
              <a:rPr kumimoji="0" lang="tr-TR" sz="16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tightness</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Hız (</a:t>
            </a:r>
            <a:r>
              <a:rPr kumimoji="0" lang="tr-TR" sz="16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immediacy</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Derinlik (</a:t>
            </a:r>
            <a:r>
              <a:rPr kumimoji="0" lang="tr-TR" sz="16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depth</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Dayanıklılık (</a:t>
            </a:r>
            <a:r>
              <a:rPr kumimoji="0" lang="tr-TR" sz="16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resilience</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t>
            </a:r>
          </a:p>
        </p:txBody>
      </p:sp>
    </p:spTree>
    <p:extLst>
      <p:ext uri="{BB962C8B-B14F-4D97-AF65-F5344CB8AC3E}">
        <p14:creationId xmlns:p14="http://schemas.microsoft.com/office/powerpoint/2010/main" val="2166995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a:t>
            </a:r>
            <a:r>
              <a:rPr lang="sv-SE" sz="2000" b="1" dirty="0">
                <a:solidFill>
                  <a:schemeClr val="lt1"/>
                </a:solidFill>
                <a:latin typeface="Arial"/>
                <a:ea typeface="Arial"/>
                <a:cs typeface="Arial"/>
                <a:sym typeface="Arial"/>
              </a:rPr>
              <a:t>Sistemik Likidite Risk Endeksi- SLRE</a:t>
            </a:r>
            <a:endParaRPr lang="tr-TR" sz="2000" b="1" dirty="0">
              <a:solidFill>
                <a:schemeClr val="lt1"/>
              </a:solidFill>
              <a:latin typeface="Arial"/>
              <a:ea typeface="Arial"/>
              <a:cs typeface="Arial"/>
              <a:sym typeface="Arial"/>
            </a:endParaRP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20125" y="6488264"/>
            <a:ext cx="2743200" cy="365125"/>
          </a:xfrm>
        </p:spPr>
        <p:txBody>
          <a:bodyPr/>
          <a:lstStyle/>
          <a:p>
            <a:pPr marL="0" lvl="0" indent="0" algn="r" rtl="0">
              <a:spcBef>
                <a:spcPts val="0"/>
              </a:spcBef>
              <a:spcAft>
                <a:spcPts val="0"/>
              </a:spcAft>
              <a:buNone/>
            </a:pPr>
            <a:fld id="{00000000-1234-1234-1234-123412341234}" type="slidenum">
              <a:rPr lang="tr-TR" b="1" smtClean="0"/>
              <a:t>15</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Giriş</a:t>
              </a:r>
              <a:endParaRPr sz="1600"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sng" strike="noStrike" cap="none" dirty="0">
                  <a:solidFill>
                    <a:schemeClr val="lt1"/>
                  </a:solidFill>
                  <a:latin typeface="Arial"/>
                  <a:ea typeface="Arial"/>
                  <a:cs typeface="Arial"/>
                  <a:sym typeface="Arial"/>
                </a:rPr>
                <a:t>Veri ve Metodoloji</a:t>
              </a:r>
              <a:endParaRPr sz="1600" b="1" u="sng"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i="0" strike="noStrike" cap="none" dirty="0">
                  <a:solidFill>
                    <a:schemeClr val="lt1"/>
                  </a:solidFill>
                  <a:latin typeface="Arial"/>
                  <a:ea typeface="Arial"/>
                  <a:cs typeface="Arial"/>
                  <a:sym typeface="Arial"/>
                </a:rPr>
                <a:t>Literatür</a:t>
              </a:r>
              <a:endParaRPr sz="1600"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sp>
        <p:nvSpPr>
          <p:cNvPr id="22" name="TextBox 21">
            <a:extLst>
              <a:ext uri="{FF2B5EF4-FFF2-40B4-BE49-F238E27FC236}">
                <a16:creationId xmlns:a16="http://schemas.microsoft.com/office/drawing/2014/main" id="{3CCD1B10-A62C-4067-9527-8073A5FEABEF}"/>
              </a:ext>
            </a:extLst>
          </p:cNvPr>
          <p:cNvSpPr txBox="1"/>
          <p:nvPr/>
        </p:nvSpPr>
        <p:spPr>
          <a:xfrm>
            <a:off x="519913" y="1486761"/>
            <a:ext cx="10944225" cy="4609467"/>
          </a:xfrm>
          <a:prstGeom prst="rect">
            <a:avLst/>
          </a:prstGeom>
          <a:noFill/>
        </p:spPr>
        <p:txBody>
          <a:bodyPr wrap="square">
            <a:spAutoFit/>
          </a:bodyPr>
          <a:lstStyle/>
          <a:p>
            <a:pPr marL="285750" marR="0" lvl="0" indent="-28575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F</a:t>
            </a:r>
            <a:r>
              <a:rPr kumimoji="0" lang="en-US"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rekans uyumu:</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Günlük/haftalık/aylık veriler çeyreğe </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dönüştürüldü.</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p>
          <a:p>
            <a:pPr marL="285750" marR="0" lvl="0" indent="-28575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Dönüşümler:</a:t>
            </a:r>
            <a:endPar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Nominal tutarlar/hacimler:</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GDP deflatörü ile reelleştirme +</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log </a:t>
            </a:r>
            <a:endPar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Oran/spread/oynaklık:</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G</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enel</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düzeyde bırakılıp çeyreklikleştirildi.</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Yön uyumu (kritik):</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Her gösterge stres yönüne çevrildi (ör</a:t>
            </a:r>
            <a:r>
              <a:rPr lang="tr-TR" sz="1600" kern="1200" dirty="0">
                <a:solidFill>
                  <a:prstClr val="black"/>
                </a:solidFill>
                <a:latin typeface="Verdana" panose="020B0604030504040204" pitchFamily="34" charset="0"/>
                <a:ea typeface="Verdana" panose="020B0604030504040204" pitchFamily="34" charset="0"/>
                <a:cs typeface="+mn-cs"/>
              </a:rPr>
              <a:t>n</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hacim gibi “yüksek = iyi” olanlarda işaret </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yönü ters</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t>
            </a:r>
          </a:p>
          <a:p>
            <a:pPr marL="285750" marR="0" lvl="0" indent="-28575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Standardizasyon:</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Her seri</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risk yönüne göre</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z-</a:t>
            </a:r>
            <a:r>
              <a:rPr kumimoji="0" lang="en-US" sz="16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skora</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çevrildi: </a:t>
            </a:r>
            <a:r>
              <a:rPr kumimoji="0" lang="en-US" sz="1600" b="0" i="1"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zt</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t>
            </a:r>
            <a:r>
              <a:rPr kumimoji="0" lang="en-US" sz="1600" b="0" i="1"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xt</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t>
            </a:r>
            <a:r>
              <a:rPr kumimoji="0" lang="el-GR" sz="1600" b="0"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μ</a:t>
            </a:r>
            <a:r>
              <a:rPr kumimoji="0" lang="el-G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t>
            </a:r>
            <a:r>
              <a:rPr kumimoji="0" lang="el-GR" sz="1600" b="0"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σ</a:t>
            </a:r>
            <a:r>
              <a:rPr kumimoji="0" lang="el-G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aynı pencere kuralı tüm serilerde).</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Değişkeninin niteliğine göre ters z-skoru uygulanan değişkenler bulunmaktadır. </a:t>
            </a:r>
            <a:endPar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285750" marR="0" lvl="0" indent="-28575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Birleştirme:</a:t>
            </a:r>
            <a:endPar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Önce alt boyut endeksleri ilgili göstergelerin eşit ağırlıklı z-</a:t>
            </a:r>
            <a:r>
              <a:rPr kumimoji="0" lang="en-US" sz="16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ortalamaları</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Sonra sütun endeksleri alt boyutların eşit ağırlıklı ortalaması.</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Son olarak SLRE 3</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sütunun eşit ağırlıklı toplamı </a:t>
            </a:r>
            <a:endPar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285750" marR="0" lvl="1" indent="-285750" algn="just"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ESRB</a:t>
            </a:r>
            <a:r>
              <a:rPr kumimoji="0" lang="tr-TR"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(2025)</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’de yer alan ancak Türkiye’de doğrudan gözlemlenemeyen göstergeler için TCMB, BDDK, SPK, MKK</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TEFAS, BIST</a:t>
            </a:r>
            <a:r>
              <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ve terminal verilerine dayalı 2015Q1–2024Q4 dönemine ait proxy endeksler geliştirilmiş; veri kısıtları ve gösterge seçim gerekçeleri sistematik biçimde tartışılmıştır.</a:t>
            </a:r>
          </a:p>
        </p:txBody>
      </p:sp>
    </p:spTree>
    <p:extLst>
      <p:ext uri="{BB962C8B-B14F-4D97-AF65-F5344CB8AC3E}">
        <p14:creationId xmlns:p14="http://schemas.microsoft.com/office/powerpoint/2010/main" val="1479081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SLRE B</a:t>
            </a:r>
            <a:r>
              <a:rPr lang="tr-TR" sz="2000" b="1" dirty="0">
                <a:solidFill>
                  <a:schemeClr val="lt1"/>
                </a:solidFill>
              </a:rPr>
              <a:t>ileşenleri</a:t>
            </a:r>
            <a:endParaRPr lang="tr-TR" sz="2000" b="1" dirty="0">
              <a:solidFill>
                <a:schemeClr val="lt1"/>
              </a:solidFill>
              <a:latin typeface="Arial"/>
              <a:ea typeface="Arial"/>
              <a:cs typeface="Arial"/>
              <a:sym typeface="Arial"/>
            </a:endParaRP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20125" y="6488264"/>
            <a:ext cx="2743200" cy="365125"/>
          </a:xfrm>
        </p:spPr>
        <p:txBody>
          <a:bodyPr/>
          <a:lstStyle/>
          <a:p>
            <a:pPr marL="0" lvl="0" indent="0" algn="r" rtl="0">
              <a:spcBef>
                <a:spcPts val="0"/>
              </a:spcBef>
              <a:spcAft>
                <a:spcPts val="0"/>
              </a:spcAft>
              <a:buNone/>
            </a:pPr>
            <a:fld id="{00000000-1234-1234-1234-123412341234}" type="slidenum">
              <a:rPr lang="tr-TR" b="1" smtClean="0"/>
              <a:t>16</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Giriş</a:t>
              </a:r>
              <a:endParaRPr sz="1600"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sng" strike="noStrike" cap="none" dirty="0">
                  <a:solidFill>
                    <a:schemeClr val="lt1"/>
                  </a:solidFill>
                  <a:latin typeface="Arial"/>
                  <a:ea typeface="Arial"/>
                  <a:cs typeface="Arial"/>
                  <a:sym typeface="Arial"/>
                </a:rPr>
                <a:t>Veri ve Metodoloji</a:t>
              </a:r>
              <a:endParaRPr sz="1600" b="1" u="sng"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i="0" strike="noStrike" cap="none" dirty="0">
                  <a:solidFill>
                    <a:schemeClr val="lt1"/>
                  </a:solidFill>
                  <a:latin typeface="Arial"/>
                  <a:ea typeface="Arial"/>
                  <a:cs typeface="Arial"/>
                  <a:sym typeface="Arial"/>
                </a:rPr>
                <a:t>Literatür</a:t>
              </a:r>
              <a:endParaRPr sz="1600"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pic>
        <p:nvPicPr>
          <p:cNvPr id="12" name="Picture 11">
            <a:extLst>
              <a:ext uri="{FF2B5EF4-FFF2-40B4-BE49-F238E27FC236}">
                <a16:creationId xmlns:a16="http://schemas.microsoft.com/office/drawing/2014/main" id="{F4B4E024-83A0-4D5F-B310-29C1E552CBF3}"/>
              </a:ext>
            </a:extLst>
          </p:cNvPr>
          <p:cNvPicPr>
            <a:picLocks noChangeAspect="1"/>
          </p:cNvPicPr>
          <p:nvPr/>
        </p:nvPicPr>
        <p:blipFill>
          <a:blip r:embed="rId3"/>
          <a:stretch>
            <a:fillRect/>
          </a:stretch>
        </p:blipFill>
        <p:spPr>
          <a:xfrm>
            <a:off x="180975" y="1386908"/>
            <a:ext cx="6019800" cy="4985318"/>
          </a:xfrm>
          <a:prstGeom prst="rect">
            <a:avLst/>
          </a:prstGeom>
        </p:spPr>
      </p:pic>
      <p:pic>
        <p:nvPicPr>
          <p:cNvPr id="13" name="Picture 12">
            <a:extLst>
              <a:ext uri="{FF2B5EF4-FFF2-40B4-BE49-F238E27FC236}">
                <a16:creationId xmlns:a16="http://schemas.microsoft.com/office/drawing/2014/main" id="{54326690-E441-4DA0-B9F7-6F16B2E72985}"/>
              </a:ext>
            </a:extLst>
          </p:cNvPr>
          <p:cNvPicPr>
            <a:picLocks noChangeAspect="1"/>
          </p:cNvPicPr>
          <p:nvPr/>
        </p:nvPicPr>
        <p:blipFill>
          <a:blip r:embed="rId4"/>
          <a:stretch>
            <a:fillRect/>
          </a:stretch>
        </p:blipFill>
        <p:spPr>
          <a:xfrm>
            <a:off x="6200774" y="1373776"/>
            <a:ext cx="5810251" cy="2604135"/>
          </a:xfrm>
          <a:prstGeom prst="rect">
            <a:avLst/>
          </a:prstGeom>
        </p:spPr>
      </p:pic>
      <p:pic>
        <p:nvPicPr>
          <p:cNvPr id="20" name="Picture 19">
            <a:extLst>
              <a:ext uri="{FF2B5EF4-FFF2-40B4-BE49-F238E27FC236}">
                <a16:creationId xmlns:a16="http://schemas.microsoft.com/office/drawing/2014/main" id="{8BA468F2-BE16-4A91-BF52-D3A16E43D141}"/>
              </a:ext>
            </a:extLst>
          </p:cNvPr>
          <p:cNvPicPr>
            <a:picLocks noChangeAspect="1"/>
          </p:cNvPicPr>
          <p:nvPr/>
        </p:nvPicPr>
        <p:blipFill>
          <a:blip r:embed="rId5"/>
          <a:stretch>
            <a:fillRect/>
          </a:stretch>
        </p:blipFill>
        <p:spPr>
          <a:xfrm>
            <a:off x="6200773" y="3991043"/>
            <a:ext cx="5810252" cy="2381183"/>
          </a:xfrm>
          <a:prstGeom prst="rect">
            <a:avLst/>
          </a:prstGeom>
        </p:spPr>
      </p:pic>
    </p:spTree>
    <p:extLst>
      <p:ext uri="{BB962C8B-B14F-4D97-AF65-F5344CB8AC3E}">
        <p14:creationId xmlns:p14="http://schemas.microsoft.com/office/powerpoint/2010/main" val="3124980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a:t>
            </a:r>
            <a:r>
              <a:rPr lang="en-US" sz="2000" b="1" dirty="0">
                <a:solidFill>
                  <a:schemeClr val="lt1"/>
                </a:solidFill>
                <a:latin typeface="Arial"/>
                <a:ea typeface="Arial"/>
                <a:cs typeface="Arial"/>
                <a:sym typeface="Arial"/>
              </a:rPr>
              <a:t>Systemic Liquidity Risk Index; SLRE for Türkiye</a:t>
            </a:r>
            <a:endParaRPr lang="tr-TR" sz="2000" b="1" dirty="0">
              <a:solidFill>
                <a:schemeClr val="lt1"/>
              </a:solidFill>
              <a:latin typeface="Arial"/>
              <a:ea typeface="Arial"/>
              <a:cs typeface="Arial"/>
              <a:sym typeface="Arial"/>
            </a:endParaRP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20125" y="6488264"/>
            <a:ext cx="2743200" cy="365125"/>
          </a:xfrm>
        </p:spPr>
        <p:txBody>
          <a:bodyPr/>
          <a:lstStyle/>
          <a:p>
            <a:pPr marL="0" lvl="0" indent="0" algn="r" rtl="0">
              <a:spcBef>
                <a:spcPts val="0"/>
              </a:spcBef>
              <a:spcAft>
                <a:spcPts val="0"/>
              </a:spcAft>
              <a:buNone/>
            </a:pPr>
            <a:fld id="{00000000-1234-1234-1234-123412341234}" type="slidenum">
              <a:rPr lang="tr-TR" b="1" smtClean="0"/>
              <a:t>17</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Giriş</a:t>
              </a:r>
              <a:endParaRPr sz="1600"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sng" strike="noStrike" cap="none" dirty="0">
                  <a:solidFill>
                    <a:schemeClr val="lt1"/>
                  </a:solidFill>
                  <a:latin typeface="Arial"/>
                  <a:ea typeface="Arial"/>
                  <a:cs typeface="Arial"/>
                  <a:sym typeface="Arial"/>
                </a:rPr>
                <a:t>Veri ve Metodoloji</a:t>
              </a:r>
              <a:endParaRPr sz="1600" b="1" u="sng"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i="0" strike="noStrike" cap="none" dirty="0">
                  <a:solidFill>
                    <a:schemeClr val="lt1"/>
                  </a:solidFill>
                  <a:latin typeface="Arial"/>
                  <a:ea typeface="Arial"/>
                  <a:cs typeface="Arial"/>
                  <a:sym typeface="Arial"/>
                </a:rPr>
                <a:t>Literatür</a:t>
              </a:r>
              <a:endParaRPr sz="1600"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graphicFrame>
        <p:nvGraphicFramePr>
          <p:cNvPr id="22" name="Chart 21">
            <a:extLst>
              <a:ext uri="{FF2B5EF4-FFF2-40B4-BE49-F238E27FC236}">
                <a16:creationId xmlns:a16="http://schemas.microsoft.com/office/drawing/2014/main" id="{7D479128-E8D1-4871-8861-2D232598DC01}"/>
              </a:ext>
            </a:extLst>
          </p:cNvPr>
          <p:cNvGraphicFramePr>
            <a:graphicFrameLocks/>
          </p:cNvGraphicFramePr>
          <p:nvPr>
            <p:extLst>
              <p:ext uri="{D42A27DB-BD31-4B8C-83A1-F6EECF244321}">
                <p14:modId xmlns:p14="http://schemas.microsoft.com/office/powerpoint/2010/main" val="322270123"/>
              </p:ext>
            </p:extLst>
          </p:nvPr>
        </p:nvGraphicFramePr>
        <p:xfrm>
          <a:off x="515723" y="1373776"/>
          <a:ext cx="8104401" cy="4752978"/>
        </p:xfrm>
        <a:graphic>
          <a:graphicData uri="http://schemas.openxmlformats.org/drawingml/2006/chart">
            <c:chart xmlns:c="http://schemas.openxmlformats.org/drawingml/2006/chart" xmlns:r="http://schemas.openxmlformats.org/officeDocument/2006/relationships" r:id="rId3"/>
          </a:graphicData>
        </a:graphic>
      </p:graphicFrame>
      <p:sp>
        <p:nvSpPr>
          <p:cNvPr id="23" name="TextBox 22">
            <a:extLst>
              <a:ext uri="{FF2B5EF4-FFF2-40B4-BE49-F238E27FC236}">
                <a16:creationId xmlns:a16="http://schemas.microsoft.com/office/drawing/2014/main" id="{D905D5BD-DAF4-454E-B99F-E9C9469A029F}"/>
              </a:ext>
            </a:extLst>
          </p:cNvPr>
          <p:cNvSpPr txBox="1"/>
          <p:nvPr/>
        </p:nvSpPr>
        <p:spPr>
          <a:xfrm>
            <a:off x="8448674" y="1823583"/>
            <a:ext cx="3566645" cy="3853363"/>
          </a:xfrm>
          <a:prstGeom prst="rect">
            <a:avLst/>
          </a:prstGeom>
          <a:noFill/>
        </p:spPr>
        <p:txBody>
          <a:bodyPr wrap="square">
            <a:spAutoFit/>
          </a:bodyPr>
          <a:lstStyle/>
          <a:p>
            <a:pPr marR="0" lvl="0" algn="just" defTabSz="914400" rtl="0" eaLnBrk="1" fontAlgn="auto" latinLnBrk="0" hangingPunct="1">
              <a:lnSpc>
                <a:spcPct val="90000"/>
              </a:lnSpc>
              <a:spcBef>
                <a:spcPts val="1000"/>
              </a:spcBef>
              <a:spcAft>
                <a:spcPts val="0"/>
              </a:spcAft>
              <a:buClrTx/>
              <a:buSzTx/>
              <a:tabLst/>
              <a:defRPr/>
            </a:pPr>
            <a:r>
              <a:rPr kumimoji="0" lang="tr-TR" sz="12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Dolarizasyon</a:t>
            </a:r>
            <a:r>
              <a:rPr kumimoji="0" lang="tr-TR"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ve rejim değişimleri: </a:t>
            </a:r>
            <a:r>
              <a:rPr kumimoji="0" lang="tr-TR" sz="1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Volatilite artınca kırılganlık birden çok kanaldan aynı anda yükseldi.</a:t>
            </a:r>
          </a:p>
          <a:p>
            <a:pPr marR="0" lvl="0" algn="just" defTabSz="914400" rtl="0" eaLnBrk="1" fontAlgn="auto" latinLnBrk="0" hangingPunct="1">
              <a:lnSpc>
                <a:spcPct val="90000"/>
              </a:lnSpc>
              <a:spcBef>
                <a:spcPts val="1000"/>
              </a:spcBef>
              <a:spcAft>
                <a:spcPts val="0"/>
              </a:spcAft>
              <a:buClrTx/>
              <a:buSzTx/>
              <a:tabLst/>
              <a:defRPr/>
            </a:pPr>
            <a:r>
              <a:rPr kumimoji="0" lang="tr-TR"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Kanallar: </a:t>
            </a:r>
            <a:r>
              <a:rPr kumimoji="0" lang="tr-TR" sz="1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Hedge talebi ↑, FX likidite ihtiyacı ↑, kısa vadeli fonlama bağımlılığı ↑, YP bilanço kompozisyonu riski ↑.</a:t>
            </a:r>
          </a:p>
          <a:p>
            <a:pPr marR="0" lvl="0" algn="just" defTabSz="914400" rtl="0" eaLnBrk="1" fontAlgn="auto" latinLnBrk="0" hangingPunct="1">
              <a:lnSpc>
                <a:spcPct val="90000"/>
              </a:lnSpc>
              <a:spcBef>
                <a:spcPts val="1000"/>
              </a:spcBef>
              <a:spcAft>
                <a:spcPts val="0"/>
              </a:spcAft>
              <a:buClrTx/>
              <a:buSzTx/>
              <a:tabLst/>
              <a:defRPr/>
            </a:pPr>
            <a:r>
              <a:rPr kumimoji="0" lang="tr-TR"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2018 Kur şoku: </a:t>
            </a:r>
            <a:r>
              <a:rPr kumimoji="0" lang="tr-TR" sz="1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Piyasa ve fonlama likiditesi birlikte sıkılaştı; stres belirginleşti.</a:t>
            </a:r>
          </a:p>
          <a:p>
            <a:pPr marR="0" lvl="0" algn="just" defTabSz="914400" rtl="0" eaLnBrk="1" fontAlgn="auto" latinLnBrk="0" hangingPunct="1">
              <a:lnSpc>
                <a:spcPct val="90000"/>
              </a:lnSpc>
              <a:spcBef>
                <a:spcPts val="1000"/>
              </a:spcBef>
              <a:spcAft>
                <a:spcPts val="0"/>
              </a:spcAft>
              <a:buClrTx/>
              <a:buSzTx/>
              <a:tabLst/>
              <a:defRPr/>
            </a:pPr>
            <a:r>
              <a:rPr kumimoji="0" lang="tr-TR"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2020 </a:t>
            </a:r>
            <a:r>
              <a:rPr kumimoji="0" lang="tr-TR" sz="12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Pandemi</a:t>
            </a:r>
            <a:r>
              <a:rPr kumimoji="0" lang="tr-TR"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tr-TR" sz="1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Likidite koşulları hızla </a:t>
            </a:r>
            <a:r>
              <a:rPr lang="tr-TR" sz="1200" kern="1200" dirty="0">
                <a:solidFill>
                  <a:prstClr val="black"/>
                </a:solidFill>
                <a:latin typeface="Verdana" panose="020B0604030504040204" pitchFamily="34" charset="0"/>
                <a:ea typeface="Verdana" panose="020B0604030504040204" pitchFamily="34" charset="0"/>
                <a:cs typeface="+mn-cs"/>
              </a:rPr>
              <a:t>değişti</a:t>
            </a:r>
            <a:r>
              <a:rPr kumimoji="0" lang="tr-TR" sz="1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t>
            </a:r>
          </a:p>
          <a:p>
            <a:pPr marR="0" lvl="0" algn="just" defTabSz="914400" rtl="0" eaLnBrk="1" fontAlgn="auto" latinLnBrk="0" hangingPunct="1">
              <a:lnSpc>
                <a:spcPct val="90000"/>
              </a:lnSpc>
              <a:spcBef>
                <a:spcPts val="1000"/>
              </a:spcBef>
              <a:spcAft>
                <a:spcPts val="0"/>
              </a:spcAft>
              <a:buClrTx/>
              <a:buSzTx/>
              <a:tabLst/>
              <a:defRPr/>
            </a:pPr>
            <a:r>
              <a:rPr kumimoji="0" lang="tr-TR"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2021 Aralık (KKM): </a:t>
            </a:r>
            <a:r>
              <a:rPr kumimoji="0" lang="tr-TR" sz="1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Kur riski bilanço içi/bilanço dışı kanallarda yeniden dağıldı.</a:t>
            </a:r>
          </a:p>
          <a:p>
            <a:pPr marR="0" lvl="0" algn="just" defTabSz="914400" rtl="0" eaLnBrk="1" fontAlgn="auto" latinLnBrk="0" hangingPunct="1">
              <a:lnSpc>
                <a:spcPct val="90000"/>
              </a:lnSpc>
              <a:spcBef>
                <a:spcPts val="1000"/>
              </a:spcBef>
              <a:spcAft>
                <a:spcPts val="0"/>
              </a:spcAft>
              <a:buClrTx/>
              <a:buSzTx/>
              <a:tabLst/>
              <a:defRPr/>
            </a:pPr>
            <a:r>
              <a:rPr kumimoji="0" lang="tr-TR"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2022–2023 politika bileşimi: </a:t>
            </a:r>
            <a:r>
              <a:rPr kumimoji="0" lang="tr-TR" sz="1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Likidite koşulları borçlanma imkânı–maliyet–vade üzerinden hızlı yeniden fiyatlandı.</a:t>
            </a:r>
          </a:p>
          <a:p>
            <a:pPr marR="0" lvl="0" algn="just" defTabSz="914400" rtl="0" eaLnBrk="1" fontAlgn="auto" latinLnBrk="0" hangingPunct="1">
              <a:lnSpc>
                <a:spcPct val="90000"/>
              </a:lnSpc>
              <a:spcBef>
                <a:spcPts val="1000"/>
              </a:spcBef>
              <a:spcAft>
                <a:spcPts val="0"/>
              </a:spcAft>
              <a:buClrTx/>
              <a:buSzTx/>
              <a:tabLst/>
              <a:defRPr/>
            </a:pPr>
            <a:r>
              <a:rPr kumimoji="0" lang="tr-TR"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Yapısal dinamik: </a:t>
            </a:r>
            <a:r>
              <a:rPr kumimoji="0" lang="tr-TR" sz="1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Fonlama kaynakları bulunsa bile yapısal FX ihtiyacı ve getiri arayışı risk birikimini sürdürebilir.</a:t>
            </a:r>
          </a:p>
        </p:txBody>
      </p:sp>
    </p:spTree>
    <p:extLst>
      <p:ext uri="{BB962C8B-B14F-4D97-AF65-F5344CB8AC3E}">
        <p14:creationId xmlns:p14="http://schemas.microsoft.com/office/powerpoint/2010/main" val="2666969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1- Fonlama Likiditesi</a:t>
            </a: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20125" y="6488264"/>
            <a:ext cx="2743200" cy="365125"/>
          </a:xfrm>
        </p:spPr>
        <p:txBody>
          <a:bodyPr/>
          <a:lstStyle/>
          <a:p>
            <a:pPr marL="0" lvl="0" indent="0" algn="r" rtl="0">
              <a:spcBef>
                <a:spcPts val="0"/>
              </a:spcBef>
              <a:spcAft>
                <a:spcPts val="0"/>
              </a:spcAft>
              <a:buNone/>
            </a:pPr>
            <a:fld id="{00000000-1234-1234-1234-123412341234}" type="slidenum">
              <a:rPr lang="tr-TR" b="1" smtClean="0"/>
              <a:t>18</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Giriş</a:t>
              </a:r>
              <a:endParaRPr sz="1600"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sng" strike="noStrike" cap="none" dirty="0">
                  <a:solidFill>
                    <a:schemeClr val="lt1"/>
                  </a:solidFill>
                  <a:latin typeface="Arial"/>
                  <a:ea typeface="Arial"/>
                  <a:cs typeface="Arial"/>
                  <a:sym typeface="Arial"/>
                </a:rPr>
                <a:t>Veri ve Metodoloji</a:t>
              </a:r>
              <a:endParaRPr sz="1600" b="1" u="sng"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i="0" strike="noStrike" cap="none" dirty="0">
                  <a:solidFill>
                    <a:schemeClr val="lt1"/>
                  </a:solidFill>
                  <a:latin typeface="Arial"/>
                  <a:ea typeface="Arial"/>
                  <a:cs typeface="Arial"/>
                  <a:sym typeface="Arial"/>
                </a:rPr>
                <a:t>Literatür</a:t>
              </a:r>
              <a:endParaRPr sz="1600"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graphicFrame>
        <p:nvGraphicFramePr>
          <p:cNvPr id="12" name="Content Placeholder 3">
            <a:extLst>
              <a:ext uri="{FF2B5EF4-FFF2-40B4-BE49-F238E27FC236}">
                <a16:creationId xmlns:a16="http://schemas.microsoft.com/office/drawing/2014/main" id="{872A6B03-DF0F-4D51-9707-C98FE949EA70}"/>
              </a:ext>
            </a:extLst>
          </p:cNvPr>
          <p:cNvGraphicFramePr>
            <a:graphicFrameLocks/>
          </p:cNvGraphicFramePr>
          <p:nvPr>
            <p:extLst>
              <p:ext uri="{D42A27DB-BD31-4B8C-83A1-F6EECF244321}">
                <p14:modId xmlns:p14="http://schemas.microsoft.com/office/powerpoint/2010/main" val="1306463341"/>
              </p:ext>
            </p:extLst>
          </p:nvPr>
        </p:nvGraphicFramePr>
        <p:xfrm>
          <a:off x="617259" y="1362194"/>
          <a:ext cx="9926637" cy="26739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437F795D-5019-431F-A2ED-2653F94053A0}"/>
              </a:ext>
            </a:extLst>
          </p:cNvPr>
          <p:cNvGraphicFramePr>
            <a:graphicFrameLocks/>
          </p:cNvGraphicFramePr>
          <p:nvPr>
            <p:extLst>
              <p:ext uri="{D42A27DB-BD31-4B8C-83A1-F6EECF244321}">
                <p14:modId xmlns:p14="http://schemas.microsoft.com/office/powerpoint/2010/main" val="560985377"/>
              </p:ext>
            </p:extLst>
          </p:nvPr>
        </p:nvGraphicFramePr>
        <p:xfrm>
          <a:off x="617258" y="4040792"/>
          <a:ext cx="9926637" cy="235048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44229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2- Bulaşma ve Yayılma</a:t>
            </a: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20125" y="6488264"/>
            <a:ext cx="2743200" cy="365125"/>
          </a:xfrm>
        </p:spPr>
        <p:txBody>
          <a:bodyPr/>
          <a:lstStyle/>
          <a:p>
            <a:pPr marL="0" lvl="0" indent="0" algn="r" rtl="0">
              <a:spcBef>
                <a:spcPts val="0"/>
              </a:spcBef>
              <a:spcAft>
                <a:spcPts val="0"/>
              </a:spcAft>
              <a:buNone/>
            </a:pPr>
            <a:fld id="{00000000-1234-1234-1234-123412341234}" type="slidenum">
              <a:rPr lang="tr-TR" b="1" smtClean="0"/>
              <a:t>19</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Giriş</a:t>
              </a:r>
              <a:endParaRPr sz="1600"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sng" strike="noStrike" cap="none" dirty="0">
                  <a:solidFill>
                    <a:schemeClr val="lt1"/>
                  </a:solidFill>
                  <a:latin typeface="Arial"/>
                  <a:ea typeface="Arial"/>
                  <a:cs typeface="Arial"/>
                  <a:sym typeface="Arial"/>
                </a:rPr>
                <a:t>Veri ve Metodoloji</a:t>
              </a:r>
              <a:endParaRPr sz="1600" b="1" u="sng"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i="0" strike="noStrike" cap="none" dirty="0">
                  <a:solidFill>
                    <a:schemeClr val="lt1"/>
                  </a:solidFill>
                  <a:latin typeface="Arial"/>
                  <a:ea typeface="Arial"/>
                  <a:cs typeface="Arial"/>
                  <a:sym typeface="Arial"/>
                </a:rPr>
                <a:t>Literatür</a:t>
              </a:r>
              <a:endParaRPr sz="1600"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graphicFrame>
        <p:nvGraphicFramePr>
          <p:cNvPr id="20" name="Content Placeholder 3">
            <a:extLst>
              <a:ext uri="{FF2B5EF4-FFF2-40B4-BE49-F238E27FC236}">
                <a16:creationId xmlns:a16="http://schemas.microsoft.com/office/drawing/2014/main" id="{864BE489-14BE-4773-A9BD-982A966B5186}"/>
              </a:ext>
            </a:extLst>
          </p:cNvPr>
          <p:cNvGraphicFramePr>
            <a:graphicFrameLocks/>
          </p:cNvGraphicFramePr>
          <p:nvPr>
            <p:extLst>
              <p:ext uri="{D42A27DB-BD31-4B8C-83A1-F6EECF244321}">
                <p14:modId xmlns:p14="http://schemas.microsoft.com/office/powerpoint/2010/main" val="314973429"/>
              </p:ext>
            </p:extLst>
          </p:nvPr>
        </p:nvGraphicFramePr>
        <p:xfrm>
          <a:off x="617258" y="1373776"/>
          <a:ext cx="10053215" cy="263298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Chart 20">
            <a:extLst>
              <a:ext uri="{FF2B5EF4-FFF2-40B4-BE49-F238E27FC236}">
                <a16:creationId xmlns:a16="http://schemas.microsoft.com/office/drawing/2014/main" id="{CF63B96D-6C17-45AE-9A1E-807B658B8852}"/>
              </a:ext>
            </a:extLst>
          </p:cNvPr>
          <p:cNvGraphicFramePr>
            <a:graphicFrameLocks/>
          </p:cNvGraphicFramePr>
          <p:nvPr>
            <p:extLst>
              <p:ext uri="{D42A27DB-BD31-4B8C-83A1-F6EECF244321}">
                <p14:modId xmlns:p14="http://schemas.microsoft.com/office/powerpoint/2010/main" val="2153775409"/>
              </p:ext>
            </p:extLst>
          </p:nvPr>
        </p:nvGraphicFramePr>
        <p:xfrm>
          <a:off x="617258" y="4010690"/>
          <a:ext cx="9898379" cy="2472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94454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Likidite Kavramı</a:t>
            </a:r>
            <a:endParaRPr sz="2000" b="1" dirty="0">
              <a:solidFill>
                <a:schemeClr val="lt1"/>
              </a:solidFill>
              <a:latin typeface="Arial"/>
              <a:ea typeface="Arial"/>
              <a:cs typeface="Arial"/>
              <a:sym typeface="Arial"/>
            </a:endParaRP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12" name="TextBox 11">
            <a:extLst>
              <a:ext uri="{FF2B5EF4-FFF2-40B4-BE49-F238E27FC236}">
                <a16:creationId xmlns:a16="http://schemas.microsoft.com/office/drawing/2014/main" id="{BAEF1785-4440-4AFB-A8C9-B5A21B11B681}"/>
              </a:ext>
            </a:extLst>
          </p:cNvPr>
          <p:cNvSpPr txBox="1"/>
          <p:nvPr/>
        </p:nvSpPr>
        <p:spPr>
          <a:xfrm>
            <a:off x="589585" y="1611158"/>
            <a:ext cx="5506415" cy="4539128"/>
          </a:xfrm>
          <a:prstGeom prst="rect">
            <a:avLst/>
          </a:prstGeom>
          <a:noFill/>
        </p:spPr>
        <p:txBody>
          <a:bodyPr wrap="square">
            <a:spAutoFit/>
          </a:bodyPr>
          <a:lstStyle/>
          <a:p>
            <a:pPr algn="just">
              <a:lnSpc>
                <a:spcPct val="107000"/>
              </a:lnSpc>
              <a:spcAft>
                <a:spcPts val="800"/>
              </a:spcAft>
            </a:pPr>
            <a:r>
              <a:rPr lang="tr-TR" sz="1800" dirty="0">
                <a:effectLst/>
                <a:latin typeface="Verdana" panose="020B0604030504040204" pitchFamily="34" charset="0"/>
                <a:ea typeface="Verdana" panose="020B0604030504040204" pitchFamily="34" charset="0"/>
                <a:cs typeface="Times-Bold"/>
              </a:rPr>
              <a:t>Likidite, genel anlamıyla ekonomik aktörlerin yükümlülüklerini vadesinde yerine getirmesini ifade etmektedir. </a:t>
            </a:r>
          </a:p>
          <a:p>
            <a:pPr algn="just">
              <a:lnSpc>
                <a:spcPct val="107000"/>
              </a:lnSpc>
              <a:spcAft>
                <a:spcPts val="800"/>
              </a:spcAft>
            </a:pPr>
            <a:r>
              <a:rPr lang="tr-TR" sz="1800" dirty="0">
                <a:effectLst/>
                <a:latin typeface="Verdana" panose="020B0604030504040204" pitchFamily="34" charset="0"/>
                <a:ea typeface="Verdana" panose="020B0604030504040204" pitchFamily="34" charset="0"/>
                <a:cs typeface="Times-Bold"/>
              </a:rPr>
              <a:t>Bu durum genellikle vadesi geldiğinde borcun ödenmesi veya yenilenmesi şeklinde olabilir. </a:t>
            </a:r>
          </a:p>
          <a:p>
            <a:pPr algn="just">
              <a:lnSpc>
                <a:spcPct val="107000"/>
              </a:lnSpc>
              <a:spcAft>
                <a:spcPts val="800"/>
              </a:spcAft>
            </a:pPr>
            <a:r>
              <a:rPr lang="tr-TR" sz="1800" dirty="0">
                <a:effectLst/>
                <a:latin typeface="Verdana" panose="020B0604030504040204" pitchFamily="34" charset="0"/>
                <a:ea typeface="Verdana" panose="020B0604030504040204" pitchFamily="34" charset="0"/>
                <a:cs typeface="Times-Bold"/>
              </a:rPr>
              <a:t>Bu kapsamda likiditenin iki temel boyutu vardır. </a:t>
            </a:r>
          </a:p>
          <a:p>
            <a:pPr marL="285750" lvl="3" indent="-285750" algn="just">
              <a:lnSpc>
                <a:spcPct val="107000"/>
              </a:lnSpc>
              <a:spcAft>
                <a:spcPts val="800"/>
              </a:spcAft>
              <a:buFont typeface="Arial" panose="020B0604020202020204" pitchFamily="34" charset="0"/>
              <a:buChar char="•"/>
            </a:pPr>
            <a:r>
              <a:rPr lang="tr-TR" sz="1800" dirty="0">
                <a:effectLst/>
                <a:latin typeface="Verdana" panose="020B0604030504040204" pitchFamily="34" charset="0"/>
                <a:ea typeface="Verdana" panose="020B0604030504040204" pitchFamily="34" charset="0"/>
                <a:cs typeface="Times-Bold"/>
              </a:rPr>
              <a:t>Fonlama likiditesi: Finansman sağlayabilme kapasitesini ifade eder. </a:t>
            </a:r>
          </a:p>
          <a:p>
            <a:pPr marL="285750" lvl="3" indent="-285750" algn="just">
              <a:lnSpc>
                <a:spcPct val="107000"/>
              </a:lnSpc>
              <a:spcAft>
                <a:spcPts val="800"/>
              </a:spcAft>
              <a:buFont typeface="Arial" panose="020B0604020202020204" pitchFamily="34" charset="0"/>
              <a:buChar char="•"/>
            </a:pPr>
            <a:r>
              <a:rPr lang="tr-TR" sz="1800" dirty="0">
                <a:effectLst/>
                <a:latin typeface="Verdana" panose="020B0604030504040204" pitchFamily="34" charset="0"/>
                <a:ea typeface="Verdana" panose="020B0604030504040204" pitchFamily="34" charset="0"/>
                <a:cs typeface="Times-Bold"/>
              </a:rPr>
              <a:t>Piyasa likiditesi: Finansal varlıkların alım-satımının yapılabilme kolaylığını ifade eder.</a:t>
            </a:r>
          </a:p>
          <a:p>
            <a:pPr algn="just">
              <a:lnSpc>
                <a:spcPct val="107000"/>
              </a:lnSpc>
              <a:spcAft>
                <a:spcPts val="800"/>
              </a:spcAft>
            </a:pPr>
            <a:endParaRPr lang="tr-TR" sz="1800" dirty="0">
              <a:effectLst/>
              <a:cs typeface="Times-Bold"/>
            </a:endParaRPr>
          </a:p>
          <a:p>
            <a:pPr algn="just">
              <a:lnSpc>
                <a:spcPct val="107000"/>
              </a:lnSpc>
              <a:spcAft>
                <a:spcPts val="800"/>
              </a:spcAft>
            </a:pPr>
            <a:endParaRPr lang="tr-TR" sz="1800" dirty="0">
              <a:effectLst/>
              <a:cs typeface="Times-Bold"/>
            </a:endParaRPr>
          </a:p>
        </p:txBody>
      </p:sp>
      <p:sp>
        <p:nvSpPr>
          <p:cNvPr id="13" name="Content Placeholder 1">
            <a:extLst>
              <a:ext uri="{FF2B5EF4-FFF2-40B4-BE49-F238E27FC236}">
                <a16:creationId xmlns:a16="http://schemas.microsoft.com/office/drawing/2014/main" id="{97D0FD35-6C4D-4BDD-9909-353BA34EA80C}"/>
              </a:ext>
            </a:extLst>
          </p:cNvPr>
          <p:cNvSpPr txBox="1">
            <a:spLocks/>
          </p:cNvSpPr>
          <p:nvPr/>
        </p:nvSpPr>
        <p:spPr>
          <a:xfrm>
            <a:off x="6256168" y="2137644"/>
            <a:ext cx="5488972" cy="44672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algn="just"/>
            <a:r>
              <a:rPr lang="en-US" sz="1400" b="1" dirty="0">
                <a:solidFill>
                  <a:srgbClr val="000000"/>
                </a:solidFill>
                <a:latin typeface="Verdana" panose="020B0604030504040204" pitchFamily="34" charset="0"/>
                <a:ea typeface="Verdana" panose="020B0604030504040204" pitchFamily="34" charset="0"/>
              </a:rPr>
              <a:t>1- </a:t>
            </a:r>
            <a:r>
              <a:rPr lang="en-US" sz="1600" b="1" dirty="0">
                <a:solidFill>
                  <a:srgbClr val="000000"/>
                </a:solidFill>
                <a:latin typeface="Verdana" panose="020B0604030504040204" pitchFamily="34" charset="0"/>
                <a:ea typeface="Verdana" panose="020B0604030504040204" pitchFamily="34" charset="0"/>
              </a:rPr>
              <a:t>Fonlama Likiditesi</a:t>
            </a:r>
            <a:endParaRPr lang="tr-TR" sz="1600" b="1" dirty="0">
              <a:solidFill>
                <a:srgbClr val="000000"/>
              </a:solidFill>
              <a:latin typeface="Verdana" panose="020B0604030504040204" pitchFamily="34" charset="0"/>
              <a:ea typeface="Verdana" panose="020B0604030504040204" pitchFamily="34" charset="0"/>
            </a:endParaRPr>
          </a:p>
          <a:p>
            <a:pPr marL="285750" marR="0" lvl="0" indent="-285750" algn="just" defTabSz="914400" rtl="0" eaLnBrk="1" fontAlgn="auto" latinLnBrk="0" hangingPunct="1">
              <a:lnSpc>
                <a:spcPct val="107000"/>
              </a:lnSpc>
              <a:spcBef>
                <a:spcPts val="0"/>
              </a:spcBef>
              <a:spcAft>
                <a:spcPts val="800"/>
              </a:spcAft>
              <a:buClr>
                <a:srgbClr val="000000"/>
              </a:buClr>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Bold"/>
                <a:sym typeface="Arial"/>
              </a:rPr>
              <a:t>Yeniden finansman riski: Borcun yeniden finansmanına ilişkin riskler</a:t>
            </a:r>
          </a:p>
          <a:p>
            <a:pPr marL="285750" marR="0" lvl="0" indent="-285750" algn="just" defTabSz="914400" rtl="0" eaLnBrk="1" fontAlgn="auto" latinLnBrk="0" hangingPunct="1">
              <a:lnSpc>
                <a:spcPct val="107000"/>
              </a:lnSpc>
              <a:spcBef>
                <a:spcPts val="0"/>
              </a:spcBef>
              <a:spcAft>
                <a:spcPts val="800"/>
              </a:spcAft>
              <a:buClr>
                <a:srgbClr val="000000"/>
              </a:buClr>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Bold"/>
                <a:sym typeface="Arial"/>
              </a:rPr>
              <a:t>Geri ödeme riski: Mevduat ve diğer çıkışlara ilişkin riskler</a:t>
            </a:r>
          </a:p>
          <a:p>
            <a:pPr marL="285750" marR="0" lvl="0" indent="-285750" algn="just" defTabSz="914400" rtl="0" eaLnBrk="1" fontAlgn="auto" latinLnBrk="0" hangingPunct="1">
              <a:lnSpc>
                <a:spcPct val="107000"/>
              </a:lnSpc>
              <a:spcBef>
                <a:spcPts val="0"/>
              </a:spcBef>
              <a:spcAft>
                <a:spcPts val="800"/>
              </a:spcAft>
              <a:buClr>
                <a:srgbClr val="000000"/>
              </a:buClr>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Bold"/>
                <a:sym typeface="Arial"/>
              </a:rPr>
              <a:t>İskonto/Marjin Riski: Varlık/teminat değerlemeleri riskleri</a:t>
            </a:r>
            <a:endParaRPr lang="en-US" sz="1600" b="1" dirty="0">
              <a:solidFill>
                <a:srgbClr val="000000"/>
              </a:solidFill>
              <a:latin typeface="Verdana" panose="020B0604030504040204" pitchFamily="34" charset="0"/>
              <a:ea typeface="Verdana" panose="020B0604030504040204" pitchFamily="34" charset="0"/>
            </a:endParaRPr>
          </a:p>
          <a:p>
            <a:pPr algn="just"/>
            <a:r>
              <a:rPr lang="en-US" sz="1600" b="1" dirty="0">
                <a:solidFill>
                  <a:srgbClr val="000000"/>
                </a:solidFill>
                <a:latin typeface="Verdana" panose="020B0604030504040204" pitchFamily="34" charset="0"/>
                <a:ea typeface="Verdana" panose="020B0604030504040204" pitchFamily="34" charset="0"/>
              </a:rPr>
              <a:t>2- Piyasa Likiditesi</a:t>
            </a:r>
            <a:endParaRPr lang="tr-TR" sz="1600" b="1" dirty="0">
              <a:solidFill>
                <a:srgbClr val="000000"/>
              </a:solidFill>
              <a:latin typeface="Verdana" panose="020B0604030504040204" pitchFamily="34" charset="0"/>
              <a:ea typeface="Verdana" panose="020B0604030504040204" pitchFamily="34" charset="0"/>
            </a:endParaRPr>
          </a:p>
          <a:p>
            <a:pPr algn="just"/>
            <a:endParaRPr lang="tr-TR" sz="1600" b="1" dirty="0">
              <a:solidFill>
                <a:srgbClr val="000000"/>
              </a:solidFill>
              <a:latin typeface="Verdana" panose="020B0604030504040204" pitchFamily="34" charset="0"/>
              <a:ea typeface="Verdana" panose="020B0604030504040204" pitchFamily="34" charset="0"/>
            </a:endParaRPr>
          </a:p>
          <a:p>
            <a:pPr marL="285750" marR="0" lvl="0" indent="-285750" algn="just" defTabSz="914400" rtl="0" eaLnBrk="1" fontAlgn="auto" latinLnBrk="0" hangingPunct="1">
              <a:lnSpc>
                <a:spcPct val="107000"/>
              </a:lnSpc>
              <a:spcBef>
                <a:spcPts val="0"/>
              </a:spcBef>
              <a:spcAft>
                <a:spcPts val="800"/>
              </a:spcAft>
              <a:buClr>
                <a:srgbClr val="000000"/>
              </a:buClr>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Bold"/>
                <a:sym typeface="Arial"/>
              </a:rPr>
              <a:t>Hızlılık: İşlemlerin gerçekleşme hızı</a:t>
            </a:r>
          </a:p>
          <a:p>
            <a:pPr marL="285750" marR="0" lvl="0" indent="-285750" algn="just" defTabSz="914400" rtl="0" eaLnBrk="1" fontAlgn="auto" latinLnBrk="0" hangingPunct="1">
              <a:lnSpc>
                <a:spcPct val="107000"/>
              </a:lnSpc>
              <a:spcBef>
                <a:spcPts val="0"/>
              </a:spcBef>
              <a:spcAft>
                <a:spcPts val="800"/>
              </a:spcAft>
              <a:buClr>
                <a:srgbClr val="000000"/>
              </a:buClr>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Bold"/>
                <a:sym typeface="Arial"/>
              </a:rPr>
              <a:t>Genişlik ve Derinlik: İşlemlerin kapsamı ve büyüklüğü</a:t>
            </a:r>
          </a:p>
          <a:p>
            <a:pPr marL="285750" marR="0" lvl="0" indent="-285750" algn="just" defTabSz="914400" rtl="0" eaLnBrk="1" fontAlgn="auto" latinLnBrk="0" hangingPunct="1">
              <a:lnSpc>
                <a:spcPct val="107000"/>
              </a:lnSpc>
              <a:spcBef>
                <a:spcPts val="0"/>
              </a:spcBef>
              <a:spcAft>
                <a:spcPts val="800"/>
              </a:spcAft>
              <a:buClr>
                <a:srgbClr val="000000"/>
              </a:buClr>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Bold"/>
                <a:sym typeface="Arial"/>
              </a:rPr>
              <a:t>Sıkılık: Fiyatların süreklilik etkisi</a:t>
            </a:r>
          </a:p>
          <a:p>
            <a:pPr marL="285750" marR="0" lvl="0" indent="-285750" algn="just" defTabSz="914400" rtl="0" eaLnBrk="1" fontAlgn="auto" latinLnBrk="0" hangingPunct="1">
              <a:lnSpc>
                <a:spcPct val="107000"/>
              </a:lnSpc>
              <a:spcBef>
                <a:spcPts val="0"/>
              </a:spcBef>
              <a:spcAft>
                <a:spcPts val="800"/>
              </a:spcAft>
              <a:buClr>
                <a:srgbClr val="000000"/>
              </a:buClr>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Bold"/>
                <a:sym typeface="Arial"/>
              </a:rPr>
              <a:t>Dayanıklılık: Piyasa stresine karşı sağlamlık</a:t>
            </a:r>
          </a:p>
          <a:p>
            <a:pPr marL="285750" marR="0" lvl="0" indent="-285750" algn="just" defTabSz="914400" rtl="0" eaLnBrk="1" fontAlgn="auto" latinLnBrk="0" hangingPunct="1">
              <a:lnSpc>
                <a:spcPct val="107000"/>
              </a:lnSpc>
              <a:spcBef>
                <a:spcPts val="0"/>
              </a:spcBef>
              <a:spcAft>
                <a:spcPts val="800"/>
              </a:spcAft>
              <a:buClr>
                <a:srgbClr val="000000"/>
              </a:buClr>
              <a:buSzTx/>
              <a:buFont typeface="Arial" panose="020B0604020202020204" pitchFamily="34" charset="0"/>
              <a:buChar char="•"/>
              <a:tabLst/>
              <a:defRPr/>
            </a:pPr>
            <a:endParaRPr kumimoji="0" lang="tr-TR" sz="1600" b="0" i="0" u="none" strike="noStrike" kern="0" cap="none" spc="0" normalizeH="0" baseline="0" noProof="0" dirty="0">
              <a:ln>
                <a:noFill/>
              </a:ln>
              <a:solidFill>
                <a:srgbClr val="000000"/>
              </a:solidFill>
              <a:effectLst/>
              <a:uLnTx/>
              <a:uFillTx/>
              <a:latin typeface="Arial"/>
              <a:cs typeface="Times-Bold"/>
              <a:sym typeface="Arial"/>
            </a:endParaRPr>
          </a:p>
          <a:p>
            <a:pPr algn="just"/>
            <a:endParaRPr lang="en-US" sz="1800" b="1" dirty="0">
              <a:solidFill>
                <a:srgbClr val="000000"/>
              </a:solidFill>
              <a:latin typeface="+mj-lt"/>
            </a:endParaRPr>
          </a:p>
          <a:p>
            <a:pPr marL="285750" indent="-285750" algn="just">
              <a:buFont typeface="Arial" panose="020B0604020202020204" pitchFamily="34" charset="0"/>
              <a:buChar char="•"/>
            </a:pPr>
            <a:endParaRPr lang="en-US" sz="1800" b="1" dirty="0">
              <a:solidFill>
                <a:srgbClr val="000000"/>
              </a:solidFill>
              <a:latin typeface="+mj-lt"/>
            </a:endParaRPr>
          </a:p>
          <a:p>
            <a:endParaRPr lang="tr-TR" sz="1500" dirty="0">
              <a:latin typeface="+mj-lt"/>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10600" y="6422307"/>
            <a:ext cx="2743200" cy="365125"/>
          </a:xfrm>
        </p:spPr>
        <p:txBody>
          <a:bodyPr/>
          <a:lstStyle/>
          <a:p>
            <a:pPr marL="0" lvl="0" indent="0" algn="r" rtl="0">
              <a:spcBef>
                <a:spcPts val="0"/>
              </a:spcBef>
              <a:spcAft>
                <a:spcPts val="0"/>
              </a:spcAft>
              <a:buNone/>
            </a:pPr>
            <a:fld id="{00000000-1234-1234-1234-123412341234}" type="slidenum">
              <a:rPr lang="tr-TR" b="1" smtClean="0"/>
              <a:t>2</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6871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u="sng" dirty="0">
                  <a:solidFill>
                    <a:schemeClr val="lt1"/>
                  </a:solidFill>
                </a:rPr>
                <a:t>Giriş</a:t>
              </a:r>
              <a:endParaRPr sz="1600" b="1" u="sng"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Veri ve Metodoloji</a:t>
              </a:r>
              <a:endParaRPr sz="1600"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Literatür</a:t>
              </a:r>
              <a:endParaRPr sz="1600"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3- Piyasa Likiditesi</a:t>
            </a: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20125" y="6488264"/>
            <a:ext cx="2743200" cy="365125"/>
          </a:xfrm>
        </p:spPr>
        <p:txBody>
          <a:bodyPr/>
          <a:lstStyle/>
          <a:p>
            <a:pPr marL="0" lvl="0" indent="0" algn="r" rtl="0">
              <a:spcBef>
                <a:spcPts val="0"/>
              </a:spcBef>
              <a:spcAft>
                <a:spcPts val="0"/>
              </a:spcAft>
              <a:buNone/>
            </a:pPr>
            <a:fld id="{00000000-1234-1234-1234-123412341234}" type="slidenum">
              <a:rPr lang="tr-TR" b="1" smtClean="0"/>
              <a:t>20</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Giriş</a:t>
              </a:r>
              <a:endParaRPr sz="1600"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sng" strike="noStrike" cap="none" dirty="0">
                  <a:solidFill>
                    <a:schemeClr val="lt1"/>
                  </a:solidFill>
                  <a:latin typeface="Arial"/>
                  <a:ea typeface="Arial"/>
                  <a:cs typeface="Arial"/>
                  <a:sym typeface="Arial"/>
                </a:rPr>
                <a:t>Veri ve Metodoloji</a:t>
              </a:r>
              <a:endParaRPr sz="1600" b="1" u="sng"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i="0" strike="noStrike" cap="none" dirty="0">
                  <a:solidFill>
                    <a:schemeClr val="lt1"/>
                  </a:solidFill>
                  <a:latin typeface="Arial"/>
                  <a:ea typeface="Arial"/>
                  <a:cs typeface="Arial"/>
                  <a:sym typeface="Arial"/>
                </a:rPr>
                <a:t>Literatür</a:t>
              </a:r>
              <a:endParaRPr sz="1600"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graphicFrame>
        <p:nvGraphicFramePr>
          <p:cNvPr id="13" name="Content Placeholder 3">
            <a:extLst>
              <a:ext uri="{FF2B5EF4-FFF2-40B4-BE49-F238E27FC236}">
                <a16:creationId xmlns:a16="http://schemas.microsoft.com/office/drawing/2014/main" id="{45CFB7DA-20F5-49B8-9045-3325DC3CFC63}"/>
              </a:ext>
            </a:extLst>
          </p:cNvPr>
          <p:cNvGraphicFramePr>
            <a:graphicFrameLocks/>
          </p:cNvGraphicFramePr>
          <p:nvPr>
            <p:extLst>
              <p:ext uri="{D42A27DB-BD31-4B8C-83A1-F6EECF244321}">
                <p14:modId xmlns:p14="http://schemas.microsoft.com/office/powerpoint/2010/main" val="811618334"/>
              </p:ext>
            </p:extLst>
          </p:nvPr>
        </p:nvGraphicFramePr>
        <p:xfrm>
          <a:off x="561059" y="1373776"/>
          <a:ext cx="10259341" cy="28527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Chart 21">
            <a:extLst>
              <a:ext uri="{FF2B5EF4-FFF2-40B4-BE49-F238E27FC236}">
                <a16:creationId xmlns:a16="http://schemas.microsoft.com/office/drawing/2014/main" id="{D260098A-1581-4ED0-B066-6ABCD1F263AF}"/>
              </a:ext>
            </a:extLst>
          </p:cNvPr>
          <p:cNvGraphicFramePr>
            <a:graphicFrameLocks/>
          </p:cNvGraphicFramePr>
          <p:nvPr>
            <p:extLst>
              <p:ext uri="{D42A27DB-BD31-4B8C-83A1-F6EECF244321}">
                <p14:modId xmlns:p14="http://schemas.microsoft.com/office/powerpoint/2010/main" val="2073221473"/>
              </p:ext>
            </p:extLst>
          </p:nvPr>
        </p:nvGraphicFramePr>
        <p:xfrm>
          <a:off x="561059" y="4078340"/>
          <a:ext cx="10135516" cy="24053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77431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a:t>
            </a:r>
            <a:r>
              <a:rPr lang="tr-TR" sz="2000" b="1" dirty="0">
                <a:solidFill>
                  <a:schemeClr val="lt1"/>
                </a:solidFill>
              </a:rPr>
              <a:t>Endeks Doğrulama: </a:t>
            </a:r>
            <a:r>
              <a:rPr lang="it-IT" sz="2000" b="1" dirty="0">
                <a:solidFill>
                  <a:schemeClr val="lt1"/>
                </a:solidFill>
              </a:rPr>
              <a:t>PCA (Temel Bileşenler Analizi) SLRE</a:t>
            </a:r>
            <a:endParaRPr lang="tr-TR" sz="2000" b="1" dirty="0">
              <a:solidFill>
                <a:schemeClr val="lt1"/>
              </a:solidFill>
              <a:latin typeface="Arial"/>
              <a:ea typeface="Arial"/>
              <a:cs typeface="Arial"/>
              <a:sym typeface="Arial"/>
            </a:endParaRP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20125" y="6488264"/>
            <a:ext cx="2743200" cy="365125"/>
          </a:xfrm>
        </p:spPr>
        <p:txBody>
          <a:bodyPr/>
          <a:lstStyle/>
          <a:p>
            <a:pPr marL="0" lvl="0" indent="0" algn="r" rtl="0">
              <a:spcBef>
                <a:spcPts val="0"/>
              </a:spcBef>
              <a:spcAft>
                <a:spcPts val="0"/>
              </a:spcAft>
              <a:buNone/>
            </a:pPr>
            <a:fld id="{00000000-1234-1234-1234-123412341234}" type="slidenum">
              <a:rPr lang="tr-TR" b="1" smtClean="0"/>
              <a:t>21</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Giriş</a:t>
              </a:r>
              <a:endParaRPr sz="1600"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sng" strike="noStrike" cap="none" dirty="0">
                  <a:solidFill>
                    <a:schemeClr val="lt1"/>
                  </a:solidFill>
                  <a:latin typeface="Arial"/>
                  <a:ea typeface="Arial"/>
                  <a:cs typeface="Arial"/>
                  <a:sym typeface="Arial"/>
                </a:rPr>
                <a:t>Veri ve Metodoloji</a:t>
              </a:r>
              <a:endParaRPr sz="1600" b="1" u="sng"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i="0" strike="noStrike" cap="none" dirty="0">
                  <a:solidFill>
                    <a:schemeClr val="lt1"/>
                  </a:solidFill>
                  <a:latin typeface="Arial"/>
                  <a:ea typeface="Arial"/>
                  <a:cs typeface="Arial"/>
                  <a:sym typeface="Arial"/>
                </a:rPr>
                <a:t>Literatür</a:t>
              </a:r>
              <a:endParaRPr sz="1600"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3CCD1B10-A62C-4067-9527-8073A5FEABEF}"/>
                  </a:ext>
                </a:extLst>
              </p:cNvPr>
              <p:cNvSpPr txBox="1"/>
              <p:nvPr/>
            </p:nvSpPr>
            <p:spPr>
              <a:xfrm>
                <a:off x="519914" y="1486761"/>
                <a:ext cx="5395112" cy="4503990"/>
              </a:xfrm>
              <a:prstGeom prst="rect">
                <a:avLst/>
              </a:prstGeom>
              <a:noFill/>
            </p:spPr>
            <p:txBody>
              <a:bodyPr wrap="square">
                <a:spAutoFit/>
              </a:bodyPr>
              <a:lstStyle/>
              <a:p>
                <a:pPr algn="just"/>
                <a:r>
                  <a:rPr lang="tr-TR" sz="1600" dirty="0">
                    <a:latin typeface="Verdana" panose="020B0604030504040204" pitchFamily="34" charset="0"/>
                    <a:ea typeface="Verdana" panose="020B0604030504040204" pitchFamily="34" charset="0"/>
                    <a:cs typeface="Arial" panose="020B0604020202020204" pitchFamily="34" charset="0"/>
                  </a:rPr>
                  <a:t>Standart eşit ağırlık SLRE: </a:t>
                </a:r>
                <a14:m>
                  <m:oMath xmlns:m="http://schemas.openxmlformats.org/officeDocument/2006/math">
                    <m:sSub>
                      <m:sSubPr>
                        <m:ctrlPr>
                          <a:rPr lang="en-US" sz="1600" i="1" smtClean="0">
                            <a:latin typeface="Cambria Math" panose="02040503050406030204" pitchFamily="18" charset="0"/>
                            <a:cs typeface="Calibri" panose="020F0502020204030204" pitchFamily="34" charset="0"/>
                          </a:rPr>
                        </m:ctrlPr>
                      </m:sSubPr>
                      <m:e>
                        <m:r>
                          <a:rPr lang="tr-TR" sz="1600" i="1">
                            <a:latin typeface="Cambria Math" panose="02040503050406030204" pitchFamily="18" charset="0"/>
                            <a:cs typeface="Calibri" panose="020F0502020204030204" pitchFamily="34" charset="0"/>
                          </a:rPr>
                          <m:t>𝑋</m:t>
                        </m:r>
                      </m:e>
                      <m:sub>
                        <m:r>
                          <a:rPr lang="tr-TR" sz="1600" i="1">
                            <a:latin typeface="Cambria Math" panose="02040503050406030204" pitchFamily="18" charset="0"/>
                            <a:cs typeface="Calibri" panose="020F0502020204030204" pitchFamily="34" charset="0"/>
                          </a:rPr>
                          <m:t>1,</m:t>
                        </m:r>
                        <m:r>
                          <a:rPr lang="tr-TR" sz="1600" i="1">
                            <a:latin typeface="Cambria Math" panose="02040503050406030204" pitchFamily="18" charset="0"/>
                            <a:cs typeface="Calibri" panose="020F0502020204030204" pitchFamily="34" charset="0"/>
                          </a:rPr>
                          <m:t>𝑡</m:t>
                        </m:r>
                      </m:sub>
                    </m:sSub>
                    <m:r>
                      <a:rPr lang="tr-TR" sz="1600" i="1">
                        <a:latin typeface="Cambria Math" panose="02040503050406030204" pitchFamily="18" charset="0"/>
                        <a:cs typeface="Calibri" panose="020F0502020204030204" pitchFamily="34" charset="0"/>
                      </a:rPr>
                      <m:t>, </m:t>
                    </m:r>
                    <m:sSub>
                      <m:sSubPr>
                        <m:ctrlPr>
                          <a:rPr lang="en-US" sz="1600" i="1">
                            <a:latin typeface="Cambria Math" panose="02040503050406030204" pitchFamily="18" charset="0"/>
                            <a:cs typeface="Calibri" panose="020F0502020204030204" pitchFamily="34" charset="0"/>
                          </a:rPr>
                        </m:ctrlPr>
                      </m:sSubPr>
                      <m:e>
                        <m:r>
                          <a:rPr lang="tr-TR" sz="1600" i="1">
                            <a:latin typeface="Cambria Math" panose="02040503050406030204" pitchFamily="18" charset="0"/>
                            <a:cs typeface="Calibri" panose="020F0502020204030204" pitchFamily="34" charset="0"/>
                          </a:rPr>
                          <m:t>𝑋</m:t>
                        </m:r>
                      </m:e>
                      <m:sub>
                        <m:r>
                          <a:rPr lang="tr-TR" sz="1600" i="1">
                            <a:latin typeface="Cambria Math" panose="02040503050406030204" pitchFamily="18" charset="0"/>
                            <a:cs typeface="Calibri" panose="020F0502020204030204" pitchFamily="34" charset="0"/>
                          </a:rPr>
                          <m:t>2,</m:t>
                        </m:r>
                        <m:r>
                          <a:rPr lang="tr-TR" sz="1600" i="1">
                            <a:latin typeface="Cambria Math" panose="02040503050406030204" pitchFamily="18" charset="0"/>
                            <a:cs typeface="Calibri" panose="020F0502020204030204" pitchFamily="34" charset="0"/>
                          </a:rPr>
                          <m:t>𝑡</m:t>
                        </m:r>
                      </m:sub>
                    </m:sSub>
                    <m:r>
                      <a:rPr lang="tr-TR" sz="1600" i="1">
                        <a:latin typeface="Cambria Math" panose="02040503050406030204" pitchFamily="18" charset="0"/>
                        <a:cs typeface="Calibri" panose="020F0502020204030204" pitchFamily="34" charset="0"/>
                      </a:rPr>
                      <m:t>,</m:t>
                    </m:r>
                    <m:sSub>
                      <m:sSubPr>
                        <m:ctrlPr>
                          <a:rPr lang="en-US" sz="1600" i="1">
                            <a:latin typeface="Cambria Math" panose="02040503050406030204" pitchFamily="18" charset="0"/>
                            <a:cs typeface="Calibri" panose="020F0502020204030204" pitchFamily="34" charset="0"/>
                          </a:rPr>
                        </m:ctrlPr>
                      </m:sSubPr>
                      <m:e>
                        <m:r>
                          <a:rPr lang="tr-TR" sz="1600" i="1">
                            <a:latin typeface="Cambria Math" panose="02040503050406030204" pitchFamily="18" charset="0"/>
                            <a:cs typeface="Calibri" panose="020F0502020204030204" pitchFamily="34" charset="0"/>
                          </a:rPr>
                          <m:t>𝑋</m:t>
                        </m:r>
                      </m:e>
                      <m:sub>
                        <m:r>
                          <a:rPr lang="tr-TR" sz="1600" i="1">
                            <a:latin typeface="Cambria Math" panose="02040503050406030204" pitchFamily="18" charset="0"/>
                            <a:cs typeface="Calibri" panose="020F0502020204030204" pitchFamily="34" charset="0"/>
                          </a:rPr>
                          <m:t>3,</m:t>
                        </m:r>
                        <m:r>
                          <a:rPr lang="tr-TR" sz="1600" i="1">
                            <a:latin typeface="Cambria Math" panose="02040503050406030204" pitchFamily="18" charset="0"/>
                            <a:cs typeface="Calibri" panose="020F0502020204030204" pitchFamily="34" charset="0"/>
                          </a:rPr>
                          <m:t>𝑡</m:t>
                        </m:r>
                      </m:sub>
                    </m:sSub>
                    <m:r>
                      <a:rPr lang="tr-TR" sz="1600" i="1">
                        <a:latin typeface="Cambria Math" panose="02040503050406030204" pitchFamily="18" charset="0"/>
                        <a:cs typeface="Calibri" panose="020F0502020204030204" pitchFamily="34" charset="0"/>
                      </a:rPr>
                      <m:t>(</m:t>
                    </m:r>
                    <m:sSub>
                      <m:sSubPr>
                        <m:ctrlPr>
                          <a:rPr lang="en-US" sz="1600" i="1">
                            <a:latin typeface="Cambria Math" panose="02040503050406030204" pitchFamily="18" charset="0"/>
                            <a:cs typeface="Calibri" panose="020F0502020204030204" pitchFamily="34" charset="0"/>
                          </a:rPr>
                        </m:ctrlPr>
                      </m:sSubPr>
                      <m:e>
                        <m:r>
                          <a:rPr lang="tr-TR" sz="1600" i="1">
                            <a:latin typeface="Cambria Math" panose="02040503050406030204" pitchFamily="18" charset="0"/>
                            <a:cs typeface="Calibri" panose="020F0502020204030204" pitchFamily="34" charset="0"/>
                          </a:rPr>
                          <m:t>𝑃</m:t>
                        </m:r>
                      </m:e>
                      <m:sub>
                        <m:r>
                          <a:rPr lang="tr-TR" sz="1600" i="1">
                            <a:latin typeface="Cambria Math" panose="02040503050406030204" pitchFamily="18" charset="0"/>
                            <a:cs typeface="Calibri" panose="020F0502020204030204" pitchFamily="34" charset="0"/>
                          </a:rPr>
                          <m:t>1</m:t>
                        </m:r>
                      </m:sub>
                    </m:sSub>
                    <m:r>
                      <a:rPr lang="tr-TR" sz="1600" i="1">
                        <a:latin typeface="Cambria Math" panose="02040503050406030204" pitchFamily="18" charset="0"/>
                        <a:cs typeface="Calibri" panose="020F0502020204030204" pitchFamily="34" charset="0"/>
                      </a:rPr>
                      <m:t>, </m:t>
                    </m:r>
                    <m:sSub>
                      <m:sSubPr>
                        <m:ctrlPr>
                          <a:rPr lang="en-US" sz="1600" i="1">
                            <a:latin typeface="Cambria Math" panose="02040503050406030204" pitchFamily="18" charset="0"/>
                            <a:cs typeface="Calibri" panose="020F0502020204030204" pitchFamily="34" charset="0"/>
                          </a:rPr>
                        </m:ctrlPr>
                      </m:sSubPr>
                      <m:e>
                        <m:r>
                          <a:rPr lang="tr-TR" sz="1600" i="1">
                            <a:latin typeface="Cambria Math" panose="02040503050406030204" pitchFamily="18" charset="0"/>
                            <a:cs typeface="Calibri" panose="020F0502020204030204" pitchFamily="34" charset="0"/>
                          </a:rPr>
                          <m:t>𝑃</m:t>
                        </m:r>
                      </m:e>
                      <m:sub>
                        <m:r>
                          <a:rPr lang="tr-TR" sz="1600" i="1">
                            <a:latin typeface="Cambria Math" panose="02040503050406030204" pitchFamily="18" charset="0"/>
                            <a:cs typeface="Calibri" panose="020F0502020204030204" pitchFamily="34" charset="0"/>
                          </a:rPr>
                          <m:t>2</m:t>
                        </m:r>
                      </m:sub>
                    </m:sSub>
                    <m:r>
                      <a:rPr lang="tr-TR" sz="1600" i="1">
                        <a:latin typeface="Cambria Math" panose="02040503050406030204" pitchFamily="18" charset="0"/>
                        <a:cs typeface="Calibri" panose="020F0502020204030204" pitchFamily="34" charset="0"/>
                      </a:rPr>
                      <m:t>,</m:t>
                    </m:r>
                    <m:sSub>
                      <m:sSubPr>
                        <m:ctrlPr>
                          <a:rPr lang="en-US" sz="1600" i="1">
                            <a:latin typeface="Cambria Math" panose="02040503050406030204" pitchFamily="18" charset="0"/>
                            <a:cs typeface="Calibri" panose="020F0502020204030204" pitchFamily="34" charset="0"/>
                          </a:rPr>
                        </m:ctrlPr>
                      </m:sSubPr>
                      <m:e>
                        <m:r>
                          <a:rPr lang="tr-TR" sz="1600" i="1">
                            <a:latin typeface="Cambria Math" panose="02040503050406030204" pitchFamily="18" charset="0"/>
                            <a:cs typeface="Calibri" panose="020F0502020204030204" pitchFamily="34" charset="0"/>
                          </a:rPr>
                          <m:t>𝑃</m:t>
                        </m:r>
                      </m:e>
                      <m:sub>
                        <m:r>
                          <a:rPr lang="tr-TR" sz="1600" i="1">
                            <a:latin typeface="Cambria Math" panose="02040503050406030204" pitchFamily="18" charset="0"/>
                            <a:cs typeface="Calibri" panose="020F0502020204030204" pitchFamily="34" charset="0"/>
                          </a:rPr>
                          <m:t>3</m:t>
                        </m:r>
                      </m:sub>
                    </m:sSub>
                    <m:r>
                      <a:rPr lang="tr-TR" sz="1600" i="1">
                        <a:latin typeface="Cambria Math" panose="02040503050406030204" pitchFamily="18" charset="0"/>
                        <a:cs typeface="Calibri" panose="020F0502020204030204" pitchFamily="34" charset="0"/>
                      </a:rPr>
                      <m:t>)</m:t>
                    </m:r>
                  </m:oMath>
                </a14:m>
                <a:endParaRPr lang="tr-TR" sz="1600" dirty="0">
                  <a:effectLst/>
                  <a:latin typeface="Verdana" panose="020B0604030504040204" pitchFamily="34" charset="0"/>
                  <a:ea typeface="Verdana" panose="020B0604030504040204" pitchFamily="34" charset="0"/>
                  <a:cs typeface="Arial" panose="020B0604020202020204" pitchFamily="34" charset="0"/>
                </a:endParaRPr>
              </a:p>
              <a:p>
                <a:pPr algn="just"/>
                <a:endParaRPr lang="tr-TR" sz="1600" dirty="0">
                  <a:effectLst/>
                  <a:latin typeface="Verdana" panose="020B0604030504040204" pitchFamily="34" charset="0"/>
                  <a:ea typeface="Verdana" panose="020B0604030504040204" pitchFamily="34" charset="0"/>
                  <a:cs typeface="Arial" panose="020B0604020202020204" pitchFamily="34" charset="0"/>
                </a:endParaRPr>
              </a:p>
              <a:p>
                <a:pPr algn="just"/>
                <a14:m>
                  <m:oMathPara xmlns:m="http://schemas.openxmlformats.org/officeDocument/2006/math">
                    <m:oMathParaPr>
                      <m:jc m:val="left"/>
                    </m:oMathParaPr>
                    <m:oMath xmlns:m="http://schemas.openxmlformats.org/officeDocument/2006/math">
                      <m:sSub>
                        <m:sSubPr>
                          <m:ctrlPr>
                            <a:rPr lang="en-US" sz="1600" i="1" smtClean="0">
                              <a:effectLst/>
                              <a:latin typeface="Cambria Math" panose="02040503050406030204" pitchFamily="18" charset="0"/>
                              <a:ea typeface="Times New Roman" panose="02020603050405020304" pitchFamily="18" charset="0"/>
                              <a:cs typeface="Calibri" panose="020F0502020204030204" pitchFamily="34" charset="0"/>
                            </a:rPr>
                          </m:ctrlPr>
                        </m:sSubPr>
                        <m:e>
                          <m:r>
                            <a:rPr lang="tr-TR" sz="1600" i="1">
                              <a:effectLst/>
                              <a:latin typeface="Cambria Math" panose="02040503050406030204" pitchFamily="18" charset="0"/>
                              <a:ea typeface="Times New Roman" panose="02020603050405020304" pitchFamily="18" charset="0"/>
                              <a:cs typeface="Calibri" panose="020F0502020204030204" pitchFamily="34" charset="0"/>
                            </a:rPr>
                            <m:t>𝑆𝐿𝑅𝐸</m:t>
                          </m:r>
                        </m:e>
                        <m:sub>
                          <m:r>
                            <a:rPr lang="tr-TR" sz="1600" i="1">
                              <a:effectLst/>
                              <a:latin typeface="Cambria Math" panose="02040503050406030204" pitchFamily="18" charset="0"/>
                              <a:ea typeface="Times New Roman" panose="02020603050405020304" pitchFamily="18" charset="0"/>
                              <a:cs typeface="Calibri" panose="020F0502020204030204" pitchFamily="34" charset="0"/>
                            </a:rPr>
                            <m:t>𝑡</m:t>
                          </m:r>
                        </m:sub>
                      </m:sSub>
                      <m:r>
                        <a:rPr lang="tr-TR" sz="1600" i="1">
                          <a:effectLst/>
                          <a:latin typeface="Cambria Math" panose="02040503050406030204" pitchFamily="18" charset="0"/>
                          <a:ea typeface="Times New Roman" panose="02020603050405020304" pitchFamily="18" charset="0"/>
                          <a:cs typeface="Calibri" panose="020F0502020204030204" pitchFamily="34" charset="0"/>
                        </a:rPr>
                        <m:t>=</m:t>
                      </m:r>
                      <m:f>
                        <m:fPr>
                          <m:ctrlPr>
                            <a:rPr lang="en-US" sz="1600" i="1">
                              <a:effectLst/>
                              <a:latin typeface="Cambria Math" panose="02040503050406030204" pitchFamily="18" charset="0"/>
                              <a:ea typeface="Times New Roman" panose="02020603050405020304" pitchFamily="18" charset="0"/>
                              <a:cs typeface="Calibri" panose="020F0502020204030204" pitchFamily="34" charset="0"/>
                            </a:rPr>
                          </m:ctrlPr>
                        </m:fPr>
                        <m:num>
                          <m:sSub>
                            <m:sSubPr>
                              <m:ctrlPr>
                                <a:rPr lang="en-US" sz="1600" i="1">
                                  <a:effectLst/>
                                  <a:latin typeface="Cambria Math" panose="02040503050406030204" pitchFamily="18" charset="0"/>
                                  <a:cs typeface="Calibri" panose="020F0502020204030204" pitchFamily="34" charset="0"/>
                                </a:rPr>
                              </m:ctrlPr>
                            </m:sSubPr>
                            <m:e>
                              <m:r>
                                <a:rPr lang="tr-TR" sz="1600" i="1">
                                  <a:effectLst/>
                                  <a:latin typeface="Cambria Math" panose="02040503050406030204" pitchFamily="18" charset="0"/>
                                  <a:ea typeface="Calibri" panose="020F0502020204030204" pitchFamily="34" charset="0"/>
                                  <a:cs typeface="Calibri" panose="020F0502020204030204" pitchFamily="34" charset="0"/>
                                </a:rPr>
                                <m:t>𝑃</m:t>
                              </m:r>
                              <m:r>
                                <a:rPr lang="tr-TR" sz="1600" i="1">
                                  <a:effectLst/>
                                  <a:latin typeface="Cambria Math" panose="02040503050406030204" pitchFamily="18" charset="0"/>
                                  <a:ea typeface="Calibri" panose="020F0502020204030204" pitchFamily="34" charset="0"/>
                                  <a:cs typeface="Calibri" panose="020F0502020204030204" pitchFamily="34" charset="0"/>
                                </a:rPr>
                                <m:t>1</m:t>
                              </m:r>
                            </m:e>
                            <m:sub>
                              <m:r>
                                <a:rPr lang="tr-TR" sz="1600" i="1">
                                  <a:effectLst/>
                                  <a:latin typeface="Cambria Math" panose="02040503050406030204" pitchFamily="18" charset="0"/>
                                  <a:ea typeface="Calibri" panose="020F0502020204030204" pitchFamily="34" charset="0"/>
                                  <a:cs typeface="Calibri" panose="020F0502020204030204" pitchFamily="34" charset="0"/>
                                </a:rPr>
                                <m:t> </m:t>
                              </m:r>
                              <m:r>
                                <a:rPr lang="tr-TR" sz="1600" i="1">
                                  <a:effectLst/>
                                  <a:latin typeface="Cambria Math" panose="02040503050406030204" pitchFamily="18" charset="0"/>
                                  <a:ea typeface="Calibri" panose="020F0502020204030204" pitchFamily="34" charset="0"/>
                                  <a:cs typeface="Calibri" panose="020F0502020204030204" pitchFamily="34" charset="0"/>
                                </a:rPr>
                                <m:t>𝑡</m:t>
                              </m:r>
                            </m:sub>
                          </m:sSub>
                          <m:r>
                            <a:rPr lang="tr-TR" sz="1600" i="1">
                              <a:effectLst/>
                              <a:latin typeface="Cambria Math" panose="02040503050406030204" pitchFamily="18" charset="0"/>
                              <a:ea typeface="Calibri" panose="020F0502020204030204" pitchFamily="34" charset="0"/>
                              <a:cs typeface="Calibri" panose="020F0502020204030204" pitchFamily="34" charset="0"/>
                            </a:rPr>
                            <m:t>+</m:t>
                          </m:r>
                          <m:sSub>
                            <m:sSubPr>
                              <m:ctrlPr>
                                <a:rPr lang="en-US" sz="1600" i="1">
                                  <a:effectLst/>
                                  <a:latin typeface="Cambria Math" panose="02040503050406030204" pitchFamily="18" charset="0"/>
                                  <a:cs typeface="Calibri" panose="020F0502020204030204" pitchFamily="34" charset="0"/>
                                </a:rPr>
                              </m:ctrlPr>
                            </m:sSubPr>
                            <m:e>
                              <m:r>
                                <a:rPr lang="tr-TR" sz="1600" i="1">
                                  <a:effectLst/>
                                  <a:latin typeface="Cambria Math" panose="02040503050406030204" pitchFamily="18" charset="0"/>
                                  <a:ea typeface="Calibri" panose="020F0502020204030204" pitchFamily="34" charset="0"/>
                                  <a:cs typeface="Calibri" panose="020F0502020204030204" pitchFamily="34" charset="0"/>
                                </a:rPr>
                                <m:t>𝑃</m:t>
                              </m:r>
                              <m:r>
                                <a:rPr lang="tr-TR" sz="1600" i="1">
                                  <a:effectLst/>
                                  <a:latin typeface="Cambria Math" panose="02040503050406030204" pitchFamily="18" charset="0"/>
                                  <a:ea typeface="Calibri" panose="020F0502020204030204" pitchFamily="34" charset="0"/>
                                  <a:cs typeface="Calibri" panose="020F0502020204030204" pitchFamily="34" charset="0"/>
                                </a:rPr>
                                <m:t>2</m:t>
                              </m:r>
                            </m:e>
                            <m:sub>
                              <m:r>
                                <a:rPr lang="tr-TR" sz="1600" i="1">
                                  <a:effectLst/>
                                  <a:latin typeface="Cambria Math" panose="02040503050406030204" pitchFamily="18" charset="0"/>
                                  <a:ea typeface="Calibri" panose="020F0502020204030204" pitchFamily="34" charset="0"/>
                                  <a:cs typeface="Calibri" panose="020F0502020204030204" pitchFamily="34" charset="0"/>
                                </a:rPr>
                                <m:t> </m:t>
                              </m:r>
                              <m:r>
                                <a:rPr lang="tr-TR" sz="1600" i="1">
                                  <a:effectLst/>
                                  <a:latin typeface="Cambria Math" panose="02040503050406030204" pitchFamily="18" charset="0"/>
                                  <a:ea typeface="Calibri" panose="020F0502020204030204" pitchFamily="34" charset="0"/>
                                  <a:cs typeface="Calibri" panose="020F0502020204030204" pitchFamily="34" charset="0"/>
                                </a:rPr>
                                <m:t>𝑡</m:t>
                              </m:r>
                            </m:sub>
                          </m:sSub>
                          <m:r>
                            <a:rPr lang="tr-TR" sz="1600" i="1">
                              <a:effectLst/>
                              <a:latin typeface="Cambria Math" panose="02040503050406030204" pitchFamily="18" charset="0"/>
                              <a:ea typeface="Calibri" panose="020F0502020204030204" pitchFamily="34" charset="0"/>
                              <a:cs typeface="Calibri" panose="020F0502020204030204" pitchFamily="34" charset="0"/>
                            </a:rPr>
                            <m:t>+</m:t>
                          </m:r>
                          <m:sSub>
                            <m:sSubPr>
                              <m:ctrlPr>
                                <a:rPr lang="en-US" sz="1600" i="1">
                                  <a:effectLst/>
                                  <a:latin typeface="Cambria Math" panose="02040503050406030204" pitchFamily="18" charset="0"/>
                                  <a:cs typeface="Calibri" panose="020F0502020204030204" pitchFamily="34" charset="0"/>
                                </a:rPr>
                              </m:ctrlPr>
                            </m:sSubPr>
                            <m:e>
                              <m:r>
                                <a:rPr lang="tr-TR" sz="1600" i="1">
                                  <a:effectLst/>
                                  <a:latin typeface="Cambria Math" panose="02040503050406030204" pitchFamily="18" charset="0"/>
                                  <a:ea typeface="Calibri" panose="020F0502020204030204" pitchFamily="34" charset="0"/>
                                  <a:cs typeface="Calibri" panose="020F0502020204030204" pitchFamily="34" charset="0"/>
                                </a:rPr>
                                <m:t>𝑃</m:t>
                              </m:r>
                              <m:r>
                                <a:rPr lang="tr-TR" sz="1600" i="1">
                                  <a:effectLst/>
                                  <a:latin typeface="Cambria Math" panose="02040503050406030204" pitchFamily="18" charset="0"/>
                                  <a:ea typeface="Calibri" panose="020F0502020204030204" pitchFamily="34" charset="0"/>
                                  <a:cs typeface="Calibri" panose="020F0502020204030204" pitchFamily="34" charset="0"/>
                                </a:rPr>
                                <m:t>3</m:t>
                              </m:r>
                            </m:e>
                            <m:sub>
                              <m:r>
                                <a:rPr lang="tr-TR" sz="1600" i="1">
                                  <a:effectLst/>
                                  <a:latin typeface="Cambria Math" panose="02040503050406030204" pitchFamily="18" charset="0"/>
                                  <a:ea typeface="Calibri" panose="020F0502020204030204" pitchFamily="34" charset="0"/>
                                  <a:cs typeface="Calibri" panose="020F0502020204030204" pitchFamily="34" charset="0"/>
                                </a:rPr>
                                <m:t> </m:t>
                              </m:r>
                              <m:r>
                                <a:rPr lang="tr-TR" sz="1600" i="1">
                                  <a:effectLst/>
                                  <a:latin typeface="Cambria Math" panose="02040503050406030204" pitchFamily="18" charset="0"/>
                                  <a:ea typeface="Calibri" panose="020F0502020204030204" pitchFamily="34" charset="0"/>
                                  <a:cs typeface="Calibri" panose="020F0502020204030204" pitchFamily="34" charset="0"/>
                                </a:rPr>
                                <m:t>𝑡</m:t>
                              </m:r>
                            </m:sub>
                          </m:sSub>
                        </m:num>
                        <m:den>
                          <m:r>
                            <a:rPr lang="tr-TR" sz="1600" i="1">
                              <a:effectLst/>
                              <a:latin typeface="Cambria Math" panose="02040503050406030204" pitchFamily="18" charset="0"/>
                              <a:ea typeface="Times New Roman" panose="02020603050405020304" pitchFamily="18" charset="0"/>
                              <a:cs typeface="Calibri" panose="020F0502020204030204" pitchFamily="34" charset="0"/>
                            </a:rPr>
                            <m:t>3</m:t>
                          </m:r>
                        </m:den>
                      </m:f>
                    </m:oMath>
                  </m:oMathPara>
                </a14:m>
                <a:endParaRPr lang="tr-TR" sz="1600" dirty="0">
                  <a:effectLst/>
                  <a:latin typeface="Verdana" panose="020B0604030504040204" pitchFamily="34" charset="0"/>
                  <a:ea typeface="Verdana" panose="020B0604030504040204" pitchFamily="34" charset="0"/>
                  <a:cs typeface="Arial" panose="020B0604020202020204" pitchFamily="34" charset="0"/>
                </a:endParaRPr>
              </a:p>
              <a:p>
                <a:pPr algn="just"/>
                <a:r>
                  <a:rPr lang="tr-TR" sz="1600" dirty="0">
                    <a:latin typeface="Verdana" panose="020B0604030504040204" pitchFamily="34" charset="0"/>
                    <a:ea typeface="Verdana" panose="020B0604030504040204" pitchFamily="34" charset="0"/>
                    <a:cs typeface="Arial" panose="020B0604020202020204" pitchFamily="34" charset="0"/>
                  </a:rPr>
                  <a:t>PCA SLRE: </a:t>
                </a:r>
                <a:r>
                  <a:rPr lang="tr-TR" sz="1600" dirty="0">
                    <a:effectLst/>
                    <a:latin typeface="Verdana" panose="020B0604030504040204" pitchFamily="34" charset="0"/>
                    <a:ea typeface="Verdana" panose="020B0604030504040204" pitchFamily="34" charset="0"/>
                    <a:cs typeface="Arial" panose="020B0604020202020204" pitchFamily="34" charset="0"/>
                  </a:rPr>
                  <a:t>En yüksek </a:t>
                </a:r>
                <a:r>
                  <a:rPr lang="tr-TR" sz="1600" dirty="0" err="1">
                    <a:effectLst/>
                    <a:latin typeface="Verdana" panose="020B0604030504040204" pitchFamily="34" charset="0"/>
                    <a:ea typeface="Verdana" panose="020B0604030504040204" pitchFamily="34" charset="0"/>
                    <a:cs typeface="Arial" panose="020B0604020202020204" pitchFamily="34" charset="0"/>
                  </a:rPr>
                  <a:t>varyansı</a:t>
                </a:r>
                <a:r>
                  <a:rPr lang="tr-TR" sz="1600" dirty="0">
                    <a:effectLst/>
                    <a:latin typeface="Verdana" panose="020B0604030504040204" pitchFamily="34" charset="0"/>
                    <a:ea typeface="Verdana" panose="020B0604030504040204" pitchFamily="34" charset="0"/>
                    <a:cs typeface="Arial" panose="020B0604020202020204" pitchFamily="34" charset="0"/>
                  </a:rPr>
                  <a:t> açıklayan birinci ana bileşen (PC1)  standartlaştırılmış serilerin doğrusal bileşimi olarak elde edilmiştir: </a:t>
                </a:r>
                <a:endParaRPr lang="en-US" sz="1600" dirty="0">
                  <a:effectLst/>
                  <a:latin typeface="Verdana" panose="020B0604030504040204" pitchFamily="34" charset="0"/>
                  <a:ea typeface="Verdana" panose="020B0604030504040204" pitchFamily="34" charset="0"/>
                  <a:cs typeface="Arial" panose="020B0604020202020204" pitchFamily="34" charset="0"/>
                </a:endParaRPr>
              </a:p>
              <a:p>
                <a14:m>
                  <m:oMath xmlns:m="http://schemas.openxmlformats.org/officeDocument/2006/math">
                    <m:sSub>
                      <m:sSubPr>
                        <m:ctrlPr>
                          <a:rPr lang="en-US" sz="1600" i="1">
                            <a:effectLst/>
                            <a:latin typeface="Cambria Math" panose="02040503050406030204" pitchFamily="18" charset="0"/>
                            <a:cs typeface="Calibri" panose="020F0502020204030204" pitchFamily="34" charset="0"/>
                          </a:rPr>
                        </m:ctrlPr>
                      </m:sSubPr>
                      <m:e>
                        <m:r>
                          <a:rPr lang="tr-TR" sz="1600" i="1">
                            <a:effectLst/>
                            <a:latin typeface="Cambria Math" panose="02040503050406030204" pitchFamily="18" charset="0"/>
                            <a:ea typeface="Times New Roman" panose="02020603050405020304" pitchFamily="18" charset="0"/>
                            <a:cs typeface="Calibri" panose="020F0502020204030204" pitchFamily="34" charset="0"/>
                          </a:rPr>
                          <m:t>𝑃𝐶</m:t>
                        </m:r>
                        <m:r>
                          <a:rPr lang="tr-TR" sz="1600" i="1">
                            <a:effectLst/>
                            <a:latin typeface="Cambria Math" panose="02040503050406030204" pitchFamily="18" charset="0"/>
                            <a:ea typeface="Times New Roman" panose="02020603050405020304" pitchFamily="18" charset="0"/>
                            <a:cs typeface="Calibri" panose="020F0502020204030204" pitchFamily="34" charset="0"/>
                          </a:rPr>
                          <m:t>1</m:t>
                        </m:r>
                      </m:e>
                      <m:sub>
                        <m:r>
                          <a:rPr lang="tr-TR" sz="1600" i="1">
                            <a:effectLst/>
                            <a:latin typeface="Cambria Math" panose="02040503050406030204" pitchFamily="18" charset="0"/>
                            <a:ea typeface="Times New Roman" panose="02020603050405020304" pitchFamily="18" charset="0"/>
                            <a:cs typeface="Calibri" panose="020F0502020204030204" pitchFamily="34" charset="0"/>
                          </a:rPr>
                          <m:t>𝑡</m:t>
                        </m:r>
                      </m:sub>
                    </m:sSub>
                    <m:r>
                      <a:rPr lang="tr-TR" sz="1600" i="1">
                        <a:effectLst/>
                        <a:latin typeface="Cambria Math" panose="02040503050406030204" pitchFamily="18" charset="0"/>
                        <a:ea typeface="Times New Roman" panose="02020603050405020304" pitchFamily="18" charset="0"/>
                        <a:cs typeface="Calibri" panose="020F0502020204030204" pitchFamily="34" charset="0"/>
                      </a:rPr>
                      <m:t>=</m:t>
                    </m:r>
                    <m:sSub>
                      <m:sSubPr>
                        <m:ctrlPr>
                          <a:rPr lang="en-US" sz="1600" i="1">
                            <a:effectLst/>
                            <a:latin typeface="Cambria Math" panose="02040503050406030204" pitchFamily="18" charset="0"/>
                            <a:cs typeface="Calibri" panose="020F0502020204030204" pitchFamily="34" charset="0"/>
                          </a:rPr>
                        </m:ctrlPr>
                      </m:sSubPr>
                      <m:e>
                        <m:sSub>
                          <m:sSubPr>
                            <m:ctrlPr>
                              <a:rPr lang="en-US" sz="1600" i="1">
                                <a:effectLst/>
                                <a:latin typeface="Cambria Math" panose="02040503050406030204" pitchFamily="18" charset="0"/>
                                <a:cs typeface="Calibri" panose="020F0502020204030204" pitchFamily="34" charset="0"/>
                              </a:rPr>
                            </m:ctrlPr>
                          </m:sSubPr>
                          <m:e>
                            <m:r>
                              <a:rPr lang="tr-TR" sz="1600" i="1">
                                <a:effectLst/>
                                <a:latin typeface="Cambria Math" panose="02040503050406030204" pitchFamily="18" charset="0"/>
                                <a:ea typeface="Calibri" panose="020F0502020204030204" pitchFamily="34" charset="0"/>
                                <a:cs typeface="Calibri" panose="020F0502020204030204" pitchFamily="34" charset="0"/>
                              </a:rPr>
                              <m:t>𝑤</m:t>
                            </m:r>
                          </m:e>
                          <m:sub>
                            <m:r>
                              <a:rPr lang="tr-TR" sz="1600" i="1">
                                <a:effectLst/>
                                <a:latin typeface="Cambria Math" panose="02040503050406030204" pitchFamily="18" charset="0"/>
                                <a:ea typeface="Calibri" panose="020F0502020204030204" pitchFamily="34" charset="0"/>
                                <a:cs typeface="Calibri" panose="020F0502020204030204" pitchFamily="34" charset="0"/>
                              </a:rPr>
                              <m:t>1</m:t>
                            </m:r>
                          </m:sub>
                        </m:sSub>
                        <m:r>
                          <a:rPr lang="tr-TR" sz="1600" i="1">
                            <a:effectLst/>
                            <a:latin typeface="Cambria Math" panose="02040503050406030204" pitchFamily="18" charset="0"/>
                            <a:ea typeface="Calibri" panose="020F0502020204030204" pitchFamily="34" charset="0"/>
                            <a:cs typeface="Calibri" panose="020F0502020204030204" pitchFamily="34" charset="0"/>
                          </a:rPr>
                          <m:t>𝑧</m:t>
                        </m:r>
                      </m:e>
                      <m:sub>
                        <m:r>
                          <a:rPr lang="tr-TR" sz="1600" i="1">
                            <a:effectLst/>
                            <a:latin typeface="Cambria Math" panose="02040503050406030204" pitchFamily="18" charset="0"/>
                            <a:ea typeface="Calibri" panose="020F0502020204030204" pitchFamily="34" charset="0"/>
                            <a:cs typeface="Calibri" panose="020F0502020204030204" pitchFamily="34" charset="0"/>
                          </a:rPr>
                          <m:t>1,</m:t>
                        </m:r>
                        <m:r>
                          <a:rPr lang="tr-TR" sz="1600" i="1">
                            <a:effectLst/>
                            <a:latin typeface="Cambria Math" panose="02040503050406030204" pitchFamily="18" charset="0"/>
                            <a:ea typeface="Calibri" panose="020F0502020204030204" pitchFamily="34" charset="0"/>
                            <a:cs typeface="Calibri" panose="020F0502020204030204" pitchFamily="34" charset="0"/>
                          </a:rPr>
                          <m:t>𝑡</m:t>
                        </m:r>
                      </m:sub>
                    </m:sSub>
                    <m:r>
                      <a:rPr lang="tr-TR" sz="1600" i="1">
                        <a:effectLst/>
                        <a:latin typeface="Cambria Math" panose="02040503050406030204" pitchFamily="18" charset="0"/>
                        <a:ea typeface="Calibri" panose="020F0502020204030204" pitchFamily="34" charset="0"/>
                        <a:cs typeface="Calibri" panose="020F0502020204030204" pitchFamily="34" charset="0"/>
                      </a:rPr>
                      <m:t>+</m:t>
                    </m:r>
                    <m:sSub>
                      <m:sSubPr>
                        <m:ctrlPr>
                          <a:rPr lang="en-US" sz="1600" i="1">
                            <a:effectLst/>
                            <a:latin typeface="Cambria Math" panose="02040503050406030204" pitchFamily="18" charset="0"/>
                            <a:cs typeface="Calibri" panose="020F0502020204030204" pitchFamily="34" charset="0"/>
                          </a:rPr>
                        </m:ctrlPr>
                      </m:sSubPr>
                      <m:e>
                        <m:sSub>
                          <m:sSubPr>
                            <m:ctrlPr>
                              <a:rPr lang="en-US" sz="1600" i="1">
                                <a:effectLst/>
                                <a:latin typeface="Cambria Math" panose="02040503050406030204" pitchFamily="18" charset="0"/>
                                <a:cs typeface="Calibri" panose="020F0502020204030204" pitchFamily="34" charset="0"/>
                              </a:rPr>
                            </m:ctrlPr>
                          </m:sSubPr>
                          <m:e>
                            <m:r>
                              <a:rPr lang="tr-TR" sz="1600" i="1">
                                <a:effectLst/>
                                <a:latin typeface="Cambria Math" panose="02040503050406030204" pitchFamily="18" charset="0"/>
                                <a:ea typeface="Calibri" panose="020F0502020204030204" pitchFamily="34" charset="0"/>
                                <a:cs typeface="Calibri" panose="020F0502020204030204" pitchFamily="34" charset="0"/>
                              </a:rPr>
                              <m:t>𝑤</m:t>
                            </m:r>
                          </m:e>
                          <m:sub>
                            <m:r>
                              <a:rPr lang="tr-TR" sz="1600" i="1">
                                <a:effectLst/>
                                <a:latin typeface="Cambria Math" panose="02040503050406030204" pitchFamily="18" charset="0"/>
                                <a:ea typeface="Calibri" panose="020F0502020204030204" pitchFamily="34" charset="0"/>
                                <a:cs typeface="Calibri" panose="020F0502020204030204" pitchFamily="34" charset="0"/>
                              </a:rPr>
                              <m:t>2</m:t>
                            </m:r>
                          </m:sub>
                        </m:sSub>
                        <m:r>
                          <a:rPr lang="tr-TR" sz="1600" i="1">
                            <a:effectLst/>
                            <a:latin typeface="Cambria Math" panose="02040503050406030204" pitchFamily="18" charset="0"/>
                            <a:ea typeface="Calibri" panose="020F0502020204030204" pitchFamily="34" charset="0"/>
                            <a:cs typeface="Calibri" panose="020F0502020204030204" pitchFamily="34" charset="0"/>
                          </a:rPr>
                          <m:t>𝑧</m:t>
                        </m:r>
                      </m:e>
                      <m:sub>
                        <m:r>
                          <a:rPr lang="tr-TR" sz="1600" i="1">
                            <a:effectLst/>
                            <a:latin typeface="Cambria Math" panose="02040503050406030204" pitchFamily="18" charset="0"/>
                            <a:ea typeface="Calibri" panose="020F0502020204030204" pitchFamily="34" charset="0"/>
                            <a:cs typeface="Calibri" panose="020F0502020204030204" pitchFamily="34" charset="0"/>
                          </a:rPr>
                          <m:t>2,</m:t>
                        </m:r>
                        <m:r>
                          <a:rPr lang="tr-TR" sz="1600" i="1">
                            <a:effectLst/>
                            <a:latin typeface="Cambria Math" panose="02040503050406030204" pitchFamily="18" charset="0"/>
                            <a:ea typeface="Calibri" panose="020F0502020204030204" pitchFamily="34" charset="0"/>
                            <a:cs typeface="Calibri" panose="020F0502020204030204" pitchFamily="34" charset="0"/>
                          </a:rPr>
                          <m:t>𝑡</m:t>
                        </m:r>
                      </m:sub>
                    </m:sSub>
                    <m:r>
                      <a:rPr lang="tr-TR" sz="1600" i="1">
                        <a:effectLst/>
                        <a:latin typeface="Cambria Math" panose="02040503050406030204" pitchFamily="18" charset="0"/>
                        <a:ea typeface="Calibri" panose="020F0502020204030204" pitchFamily="34" charset="0"/>
                        <a:cs typeface="Calibri" panose="020F0502020204030204" pitchFamily="34" charset="0"/>
                      </a:rPr>
                      <m:t>+</m:t>
                    </m:r>
                    <m:sSub>
                      <m:sSubPr>
                        <m:ctrlPr>
                          <a:rPr lang="en-US" sz="1600" i="1">
                            <a:effectLst/>
                            <a:latin typeface="Cambria Math" panose="02040503050406030204" pitchFamily="18" charset="0"/>
                            <a:cs typeface="Calibri" panose="020F0502020204030204" pitchFamily="34" charset="0"/>
                          </a:rPr>
                        </m:ctrlPr>
                      </m:sSubPr>
                      <m:e>
                        <m:sSub>
                          <m:sSubPr>
                            <m:ctrlPr>
                              <a:rPr lang="en-US" sz="1600" i="1">
                                <a:effectLst/>
                                <a:latin typeface="Cambria Math" panose="02040503050406030204" pitchFamily="18" charset="0"/>
                                <a:cs typeface="Calibri" panose="020F0502020204030204" pitchFamily="34" charset="0"/>
                              </a:rPr>
                            </m:ctrlPr>
                          </m:sSubPr>
                          <m:e>
                            <m:r>
                              <a:rPr lang="tr-TR" sz="1600" i="1">
                                <a:effectLst/>
                                <a:latin typeface="Cambria Math" panose="02040503050406030204" pitchFamily="18" charset="0"/>
                                <a:ea typeface="Calibri" panose="020F0502020204030204" pitchFamily="34" charset="0"/>
                                <a:cs typeface="Calibri" panose="020F0502020204030204" pitchFamily="34" charset="0"/>
                              </a:rPr>
                              <m:t>𝑤</m:t>
                            </m:r>
                          </m:e>
                          <m:sub>
                            <m:r>
                              <a:rPr lang="tr-TR" sz="1600" i="1">
                                <a:effectLst/>
                                <a:latin typeface="Cambria Math" panose="02040503050406030204" pitchFamily="18" charset="0"/>
                                <a:ea typeface="Calibri" panose="020F0502020204030204" pitchFamily="34" charset="0"/>
                                <a:cs typeface="Calibri" panose="020F0502020204030204" pitchFamily="34" charset="0"/>
                              </a:rPr>
                              <m:t>3</m:t>
                            </m:r>
                          </m:sub>
                        </m:sSub>
                        <m:r>
                          <a:rPr lang="tr-TR" sz="1600" i="1">
                            <a:effectLst/>
                            <a:latin typeface="Cambria Math" panose="02040503050406030204" pitchFamily="18" charset="0"/>
                            <a:ea typeface="Calibri" panose="020F0502020204030204" pitchFamily="34" charset="0"/>
                            <a:cs typeface="Calibri" panose="020F0502020204030204" pitchFamily="34" charset="0"/>
                          </a:rPr>
                          <m:t>𝑧</m:t>
                        </m:r>
                      </m:e>
                      <m:sub>
                        <m:r>
                          <a:rPr lang="tr-TR" sz="1600" i="1">
                            <a:effectLst/>
                            <a:latin typeface="Cambria Math" panose="02040503050406030204" pitchFamily="18" charset="0"/>
                            <a:ea typeface="Calibri" panose="020F0502020204030204" pitchFamily="34" charset="0"/>
                            <a:cs typeface="Calibri" panose="020F0502020204030204" pitchFamily="34" charset="0"/>
                          </a:rPr>
                          <m:t>3,</m:t>
                        </m:r>
                        <m:r>
                          <a:rPr lang="tr-TR" sz="1600" i="1">
                            <a:effectLst/>
                            <a:latin typeface="Cambria Math" panose="02040503050406030204" pitchFamily="18" charset="0"/>
                            <a:ea typeface="Calibri" panose="020F0502020204030204" pitchFamily="34" charset="0"/>
                            <a:cs typeface="Calibri" panose="020F0502020204030204" pitchFamily="34" charset="0"/>
                          </a:rPr>
                          <m:t>𝑡</m:t>
                        </m:r>
                      </m:sub>
                    </m:sSub>
                  </m:oMath>
                </a14:m>
                <a:r>
                  <a:rPr lang="en-US" sz="1600" dirty="0">
                    <a:latin typeface="Verdana" panose="020B0604030504040204" pitchFamily="34" charset="0"/>
                    <a:ea typeface="Verdana" panose="020B0604030504040204" pitchFamily="34" charset="0"/>
                    <a:cs typeface="Arial" panose="020B0604020202020204" pitchFamily="34" charset="0"/>
                  </a:rPr>
                  <a:t> </a:t>
                </a:r>
                <a:r>
                  <a:rPr lang="tr-TR" sz="1600" dirty="0">
                    <a:effectLst/>
                    <a:latin typeface="Verdana" panose="020B0604030504040204" pitchFamily="34" charset="0"/>
                    <a:ea typeface="Verdana" panose="020B0604030504040204" pitchFamily="34" charset="0"/>
                    <a:cs typeface="Arial" panose="020B0604020202020204" pitchFamily="34" charset="0"/>
                  </a:rPr>
                  <a:t>	</a:t>
                </a:r>
              </a:p>
              <a:p>
                <a:endParaRPr lang="tr-TR" sz="1600" dirty="0">
                  <a:effectLst/>
                  <a:latin typeface="Verdana" panose="020B0604030504040204" pitchFamily="34" charset="0"/>
                  <a:ea typeface="Verdana" panose="020B0604030504040204" pitchFamily="34" charset="0"/>
                  <a:cs typeface="Arial" panose="020B0604020202020204" pitchFamily="34" charset="0"/>
                </a:endParaRPr>
              </a:p>
              <a:p>
                <a14:m>
                  <m:oMath xmlns:m="http://schemas.openxmlformats.org/officeDocument/2006/math">
                    <m:sSub>
                      <m:sSubPr>
                        <m:ctrlPr>
                          <a:rPr lang="en-US" sz="1600" i="1">
                            <a:latin typeface="Cambria Math" panose="02040503050406030204" pitchFamily="18" charset="0"/>
                            <a:ea typeface="Times New Roman" panose="02020603050405020304" pitchFamily="18" charset="0"/>
                            <a:cs typeface="Calibri" panose="020F0502020204030204" pitchFamily="34" charset="0"/>
                          </a:rPr>
                        </m:ctrlPr>
                      </m:sSubPr>
                      <m:e>
                        <m:r>
                          <a:rPr lang="tr-TR" sz="1600" i="1">
                            <a:latin typeface="Cambria Math" panose="02040503050406030204" pitchFamily="18" charset="0"/>
                            <a:ea typeface="Times New Roman" panose="02020603050405020304" pitchFamily="18" charset="0"/>
                            <a:cs typeface="Calibri" panose="020F0502020204030204" pitchFamily="34" charset="0"/>
                          </a:rPr>
                          <m:t>𝑆𝐿𝑅𝐸</m:t>
                        </m:r>
                      </m:e>
                      <m:sub>
                        <m:r>
                          <a:rPr lang="tr-TR" sz="1600" i="1">
                            <a:latin typeface="Cambria Math" panose="02040503050406030204" pitchFamily="18" charset="0"/>
                            <a:ea typeface="Times New Roman" panose="02020603050405020304" pitchFamily="18" charset="0"/>
                            <a:cs typeface="Calibri" panose="020F0502020204030204" pitchFamily="34" charset="0"/>
                          </a:rPr>
                          <m:t>𝑡</m:t>
                        </m:r>
                      </m:sub>
                    </m:sSub>
                    <m:r>
                      <a:rPr lang="tr-TR" sz="1600" i="1">
                        <a:latin typeface="Cambria Math" panose="02040503050406030204" pitchFamily="18" charset="0"/>
                        <a:ea typeface="Times New Roman" panose="02020603050405020304" pitchFamily="18" charset="0"/>
                        <a:cs typeface="Calibri" panose="020F0502020204030204" pitchFamily="34" charset="0"/>
                      </a:rPr>
                      <m:t> </m:t>
                    </m:r>
                  </m:oMath>
                </a14:m>
                <a:r>
                  <a:rPr lang="en-US" sz="1600" i="1" dirty="0">
                    <a:effectLst/>
                    <a:latin typeface="Verdana" panose="020B0604030504040204" pitchFamily="34" charset="0"/>
                    <a:ea typeface="Verdana" panose="020B0604030504040204" pitchFamily="34" charset="0"/>
                    <a:cs typeface="Arial" panose="020B0604020202020204" pitchFamily="34" charset="0"/>
                  </a:rPr>
                  <a:t>PCA</a:t>
                </a:r>
                <a:r>
                  <a:rPr lang="en-US" sz="1600" dirty="0">
                    <a:effectLst/>
                    <a:latin typeface="Verdana" panose="020B0604030504040204" pitchFamily="34" charset="0"/>
                    <a:ea typeface="Verdana" panose="020B0604030504040204" pitchFamily="34" charset="0"/>
                    <a:cs typeface="Arial" panose="020B0604020202020204" pitchFamily="34" charset="0"/>
                  </a:rPr>
                  <a:t>​</a:t>
                </a:r>
                <a:r>
                  <a:rPr lang="tr-TR" sz="1600" dirty="0">
                    <a:effectLst/>
                    <a:latin typeface="Verdana" panose="020B0604030504040204" pitchFamily="34" charset="0"/>
                    <a:ea typeface="Verdana" panose="020B0604030504040204" pitchFamily="34" charset="0"/>
                    <a:cs typeface="Arial" panose="020B0604020202020204" pitchFamily="34" charset="0"/>
                  </a:rPr>
                  <a:t> </a:t>
                </a:r>
                <a14:m>
                  <m:oMath xmlns:m="http://schemas.openxmlformats.org/officeDocument/2006/math">
                    <m:r>
                      <a:rPr lang="tr-TR" sz="1600" i="1" smtClean="0">
                        <a:effectLst/>
                        <a:latin typeface="Cambria Math" panose="02040503050406030204" pitchFamily="18" charset="0"/>
                        <a:ea typeface="Times New Roman" panose="02020603050405020304" pitchFamily="18" charset="0"/>
                        <a:cs typeface="Calibri" panose="020F0502020204030204" pitchFamily="34" charset="0"/>
                      </a:rPr>
                      <m:t>= </m:t>
                    </m:r>
                  </m:oMath>
                </a14:m>
                <a:r>
                  <a:rPr lang="en-US" sz="1600" dirty="0">
                    <a:effectLst/>
                    <a:latin typeface="Verdana" panose="020B0604030504040204" pitchFamily="34" charset="0"/>
                    <a:ea typeface="Verdana" panose="020B0604030504040204" pitchFamily="34" charset="0"/>
                    <a:cs typeface="Arial" panose="020B0604020202020204" pitchFamily="34" charset="0"/>
                  </a:rPr>
                  <a:t>0.6214⋅</a:t>
                </a:r>
                <a:r>
                  <a:rPr lang="en-US" sz="1600" i="1" dirty="0">
                    <a:effectLst/>
                    <a:latin typeface="Verdana" panose="020B0604030504040204" pitchFamily="34" charset="0"/>
                    <a:ea typeface="Verdana" panose="020B0604030504040204" pitchFamily="34" charset="0"/>
                    <a:cs typeface="Arial" panose="020B0604020202020204" pitchFamily="34" charset="0"/>
                  </a:rPr>
                  <a:t>z</a:t>
                </a:r>
                <a:r>
                  <a:rPr lang="en-US" sz="1600" dirty="0">
                    <a:effectLst/>
                    <a:latin typeface="Verdana" panose="020B0604030504040204" pitchFamily="34" charset="0"/>
                    <a:ea typeface="Verdana" panose="020B0604030504040204" pitchFamily="34" charset="0"/>
                    <a:cs typeface="Arial" panose="020B0604020202020204" pitchFamily="34" charset="0"/>
                  </a:rPr>
                  <a:t>(</a:t>
                </a:r>
                <a:r>
                  <a:rPr lang="en-US" sz="1600" i="1" dirty="0">
                    <a:effectLst/>
                    <a:latin typeface="Verdana" panose="020B0604030504040204" pitchFamily="34" charset="0"/>
                    <a:ea typeface="Verdana" panose="020B0604030504040204" pitchFamily="34" charset="0"/>
                    <a:cs typeface="Arial" panose="020B0604020202020204" pitchFamily="34" charset="0"/>
                  </a:rPr>
                  <a:t>P</a:t>
                </a:r>
                <a:r>
                  <a:rPr lang="en-US" sz="1600" dirty="0">
                    <a:effectLst/>
                    <a:latin typeface="Verdana" panose="020B0604030504040204" pitchFamily="34" charset="0"/>
                    <a:ea typeface="Verdana" panose="020B0604030504040204" pitchFamily="34" charset="0"/>
                    <a:cs typeface="Arial" panose="020B0604020202020204" pitchFamily="34" charset="0"/>
                  </a:rPr>
                  <a:t>1)</a:t>
                </a:r>
                <a14:m>
                  <m:oMath xmlns:m="http://schemas.openxmlformats.org/officeDocument/2006/math">
                    <m:r>
                      <a:rPr lang="tr-TR" sz="1600" i="1">
                        <a:latin typeface="Cambria Math" panose="02040503050406030204" pitchFamily="18" charset="0"/>
                        <a:ea typeface="Calibri" panose="020F0502020204030204" pitchFamily="34" charset="0"/>
                        <a:cs typeface="Calibri" panose="020F0502020204030204" pitchFamily="34" charset="0"/>
                      </a:rPr>
                      <m:t>𝑡</m:t>
                    </m:r>
                  </m:oMath>
                </a14:m>
                <a:r>
                  <a:rPr lang="tr-TR" sz="1600" i="1" dirty="0">
                    <a:effectLst/>
                    <a:latin typeface="Verdana" panose="020B0604030504040204" pitchFamily="34" charset="0"/>
                    <a:ea typeface="Verdana" panose="020B0604030504040204" pitchFamily="34" charset="0"/>
                    <a:cs typeface="Arial" panose="020B0604020202020204" pitchFamily="34" charset="0"/>
                  </a:rPr>
                  <a:t> </a:t>
                </a:r>
                <a:r>
                  <a:rPr lang="en-US" sz="1600" dirty="0">
                    <a:effectLst/>
                    <a:latin typeface="Verdana" panose="020B0604030504040204" pitchFamily="34" charset="0"/>
                    <a:ea typeface="Verdana" panose="020B0604030504040204" pitchFamily="34" charset="0"/>
                    <a:cs typeface="Arial" panose="020B0604020202020204" pitchFamily="34" charset="0"/>
                  </a:rPr>
                  <a:t>​+0.6071⋅</a:t>
                </a:r>
                <a:r>
                  <a:rPr lang="en-US" sz="1600" i="1" dirty="0">
                    <a:effectLst/>
                    <a:latin typeface="Verdana" panose="020B0604030504040204" pitchFamily="34" charset="0"/>
                    <a:ea typeface="Verdana" panose="020B0604030504040204" pitchFamily="34" charset="0"/>
                    <a:cs typeface="Arial" panose="020B0604020202020204" pitchFamily="34" charset="0"/>
                  </a:rPr>
                  <a:t>z</a:t>
                </a:r>
                <a:r>
                  <a:rPr lang="tr-TR" sz="1600" i="1" dirty="0">
                    <a:effectLst/>
                    <a:latin typeface="Verdana" panose="020B0604030504040204" pitchFamily="34" charset="0"/>
                    <a:ea typeface="Verdana" panose="020B0604030504040204" pitchFamily="34" charset="0"/>
                    <a:cs typeface="Arial" panose="020B0604020202020204" pitchFamily="34" charset="0"/>
                  </a:rPr>
                  <a:t> </a:t>
                </a:r>
                <a:r>
                  <a:rPr lang="en-US" sz="1600" dirty="0">
                    <a:effectLst/>
                    <a:latin typeface="Verdana" panose="020B0604030504040204" pitchFamily="34" charset="0"/>
                    <a:ea typeface="Verdana" panose="020B0604030504040204" pitchFamily="34" charset="0"/>
                    <a:cs typeface="Arial" panose="020B0604020202020204" pitchFamily="34" charset="0"/>
                  </a:rPr>
                  <a:t>(</a:t>
                </a:r>
                <a:r>
                  <a:rPr lang="en-US" sz="1600" i="1" dirty="0">
                    <a:effectLst/>
                    <a:latin typeface="Verdana" panose="020B0604030504040204" pitchFamily="34" charset="0"/>
                    <a:ea typeface="Verdana" panose="020B0604030504040204" pitchFamily="34" charset="0"/>
                    <a:cs typeface="Arial" panose="020B0604020202020204" pitchFamily="34" charset="0"/>
                  </a:rPr>
                  <a:t>P</a:t>
                </a:r>
                <a:r>
                  <a:rPr lang="en-US" sz="1600" dirty="0">
                    <a:effectLst/>
                    <a:latin typeface="Verdana" panose="020B0604030504040204" pitchFamily="34" charset="0"/>
                    <a:ea typeface="Verdana" panose="020B0604030504040204" pitchFamily="34" charset="0"/>
                    <a:cs typeface="Arial" panose="020B0604020202020204" pitchFamily="34" charset="0"/>
                  </a:rPr>
                  <a:t>2)</a:t>
                </a:r>
                <a:r>
                  <a:rPr lang="tr-TR" sz="1600" dirty="0">
                    <a:effectLst/>
                    <a:latin typeface="Verdana" panose="020B0604030504040204" pitchFamily="34" charset="0"/>
                    <a:ea typeface="Verdana" panose="020B0604030504040204" pitchFamily="34" charset="0"/>
                    <a:cs typeface="Arial" panose="020B0604020202020204" pitchFamily="34" charset="0"/>
                  </a:rPr>
                  <a:t> </a:t>
                </a:r>
                <a14:m>
                  <m:oMath xmlns:m="http://schemas.openxmlformats.org/officeDocument/2006/math">
                    <m:r>
                      <a:rPr lang="tr-TR" sz="1600" i="1">
                        <a:latin typeface="Cambria Math" panose="02040503050406030204" pitchFamily="18" charset="0"/>
                        <a:ea typeface="Calibri" panose="020F0502020204030204" pitchFamily="34" charset="0"/>
                        <a:cs typeface="Calibri" panose="020F0502020204030204" pitchFamily="34" charset="0"/>
                      </a:rPr>
                      <m:t>𝑡</m:t>
                    </m:r>
                  </m:oMath>
                </a14:m>
                <a:r>
                  <a:rPr lang="en-US" sz="1600" i="1" dirty="0">
                    <a:effectLst/>
                    <a:latin typeface="Verdana" panose="020B0604030504040204" pitchFamily="34" charset="0"/>
                    <a:ea typeface="Verdana" panose="020B0604030504040204" pitchFamily="34" charset="0"/>
                    <a:cs typeface="Arial" panose="020B0604020202020204" pitchFamily="34" charset="0"/>
                  </a:rPr>
                  <a:t> </a:t>
                </a:r>
                <a:r>
                  <a:rPr lang="en-US" sz="1600" dirty="0">
                    <a:effectLst/>
                    <a:latin typeface="Verdana" panose="020B0604030504040204" pitchFamily="34" charset="0"/>
                    <a:ea typeface="Verdana" panose="020B0604030504040204" pitchFamily="34" charset="0"/>
                    <a:cs typeface="Arial" panose="020B0604020202020204" pitchFamily="34" charset="0"/>
                  </a:rPr>
                  <a:t>​+0.4953⋅</a:t>
                </a:r>
                <a:r>
                  <a:rPr lang="en-US" sz="1600" i="1" dirty="0">
                    <a:effectLst/>
                    <a:latin typeface="Verdana" panose="020B0604030504040204" pitchFamily="34" charset="0"/>
                    <a:ea typeface="Verdana" panose="020B0604030504040204" pitchFamily="34" charset="0"/>
                    <a:cs typeface="Arial" panose="020B0604020202020204" pitchFamily="34" charset="0"/>
                  </a:rPr>
                  <a:t>z</a:t>
                </a:r>
                <a:r>
                  <a:rPr lang="tr-TR" sz="1600" i="1" dirty="0">
                    <a:effectLst/>
                    <a:latin typeface="Verdana" panose="020B0604030504040204" pitchFamily="34" charset="0"/>
                    <a:ea typeface="Verdana" panose="020B0604030504040204" pitchFamily="34" charset="0"/>
                    <a:cs typeface="Arial" panose="020B0604020202020204" pitchFamily="34" charset="0"/>
                  </a:rPr>
                  <a:t> </a:t>
                </a:r>
                <a:r>
                  <a:rPr lang="en-US" sz="1600" dirty="0">
                    <a:effectLst/>
                    <a:latin typeface="Verdana" panose="020B0604030504040204" pitchFamily="34" charset="0"/>
                    <a:ea typeface="Verdana" panose="020B0604030504040204" pitchFamily="34" charset="0"/>
                    <a:cs typeface="Arial" panose="020B0604020202020204" pitchFamily="34" charset="0"/>
                  </a:rPr>
                  <a:t>(</a:t>
                </a:r>
                <a:r>
                  <a:rPr lang="en-US" sz="1600" i="1" dirty="0">
                    <a:effectLst/>
                    <a:latin typeface="Verdana" panose="020B0604030504040204" pitchFamily="34" charset="0"/>
                    <a:ea typeface="Verdana" panose="020B0604030504040204" pitchFamily="34" charset="0"/>
                    <a:cs typeface="Arial" panose="020B0604020202020204" pitchFamily="34" charset="0"/>
                  </a:rPr>
                  <a:t>P</a:t>
                </a:r>
                <a:r>
                  <a:rPr lang="en-US" sz="1600" dirty="0">
                    <a:effectLst/>
                    <a:latin typeface="Verdana" panose="020B0604030504040204" pitchFamily="34" charset="0"/>
                    <a:ea typeface="Verdana" panose="020B0604030504040204" pitchFamily="34" charset="0"/>
                    <a:cs typeface="Arial" panose="020B0604020202020204" pitchFamily="34" charset="0"/>
                  </a:rPr>
                  <a:t>3)</a:t>
                </a:r>
                <a:r>
                  <a:rPr lang="tr-TR" sz="1600" dirty="0">
                    <a:latin typeface="Verdana" panose="020B0604030504040204" pitchFamily="34" charset="0"/>
                    <a:ea typeface="Verdana" panose="020B0604030504040204" pitchFamily="34" charset="0"/>
                    <a:cs typeface="Calibri" panose="020F0502020204030204" pitchFamily="34" charset="0"/>
                  </a:rPr>
                  <a:t> </a:t>
                </a:r>
                <a14:m>
                  <m:oMath xmlns:m="http://schemas.openxmlformats.org/officeDocument/2006/math">
                    <m:r>
                      <a:rPr lang="tr-TR" sz="1600" i="1">
                        <a:latin typeface="Cambria Math" panose="02040503050406030204" pitchFamily="18" charset="0"/>
                        <a:ea typeface="Calibri" panose="020F0502020204030204" pitchFamily="34" charset="0"/>
                        <a:cs typeface="Calibri" panose="020F0502020204030204" pitchFamily="34" charset="0"/>
                      </a:rPr>
                      <m:t>𝑡</m:t>
                    </m:r>
                  </m:oMath>
                </a14:m>
                <a:endParaRPr lang="tr-TR" sz="1600" b="0" i="1" dirty="0">
                  <a:effectLst/>
                  <a:latin typeface="Verdana" panose="020B0604030504040204" pitchFamily="34" charset="0"/>
                  <a:ea typeface="Verdana" panose="020B0604030504040204" pitchFamily="34" charset="0"/>
                  <a:cs typeface="Arial" panose="020B0604020202020204" pitchFamily="34" charset="0"/>
                </a:endParaRPr>
              </a:p>
              <a:p>
                <a:pPr lvl="0">
                  <a:lnSpc>
                    <a:spcPct val="107000"/>
                  </a:lnSpc>
                  <a:spcAft>
                    <a:spcPts val="800"/>
                  </a:spcAft>
                  <a:buSzPts val="1000"/>
                  <a:tabLst>
                    <a:tab pos="457200" algn="l"/>
                  </a:tabLst>
                </a:pPr>
                <a:r>
                  <a:rPr lang="en-US" sz="1600" b="0" i="0" dirty="0">
                    <a:effectLst/>
                    <a:latin typeface="Verdana" panose="020B0604030504040204" pitchFamily="34" charset="0"/>
                    <a:ea typeface="Verdana" panose="020B0604030504040204" pitchFamily="34" charset="0"/>
                    <a:cs typeface="Arial" panose="020B0604020202020204" pitchFamily="34" charset="0"/>
                  </a:rPr>
                  <a:t>​</a:t>
                </a:r>
                <a:br>
                  <a:rPr lang="en-US" sz="1600" b="0" i="0" dirty="0">
                    <a:effectLst/>
                    <a:latin typeface="Verdana" panose="020B0604030504040204" pitchFamily="34" charset="0"/>
                    <a:ea typeface="Verdana" panose="020B0604030504040204" pitchFamily="34" charset="0"/>
                    <a:cs typeface="Arial" panose="020B0604020202020204" pitchFamily="34" charset="0"/>
                  </a:rPr>
                </a:br>
                <a:r>
                  <a:rPr lang="en-US" sz="1600" i="1" dirty="0">
                    <a:effectLst/>
                    <a:latin typeface="Verdana" panose="020B0604030504040204" pitchFamily="34" charset="0"/>
                    <a:ea typeface="Verdana" panose="020B0604030504040204" pitchFamily="34" charset="0"/>
                    <a:cs typeface="Arial" panose="020B0604020202020204" pitchFamily="34" charset="0"/>
                  </a:rPr>
                  <a:t>w</a:t>
                </a:r>
                <a:r>
                  <a:rPr lang="en-US" sz="1600" dirty="0">
                    <a:effectLst/>
                    <a:latin typeface="Verdana" panose="020B0604030504040204" pitchFamily="34" charset="0"/>
                    <a:ea typeface="Verdana" panose="020B0604030504040204" pitchFamily="34" charset="0"/>
                    <a:cs typeface="Arial" panose="020B0604020202020204" pitchFamily="34" charset="0"/>
                  </a:rPr>
                  <a:t>1​=0.6214/1.7238≈0.361</a:t>
                </a:r>
                <a:r>
                  <a:rPr lang="tr-TR" sz="1600" dirty="0">
                    <a:effectLst/>
                    <a:latin typeface="Verdana" panose="020B0604030504040204" pitchFamily="34" charset="0"/>
                    <a:ea typeface="Verdana" panose="020B0604030504040204" pitchFamily="34" charset="0"/>
                    <a:cs typeface="Arial" panose="020B0604020202020204" pitchFamily="34" charset="0"/>
                  </a:rPr>
                  <a:t>, </a:t>
                </a:r>
              </a:p>
              <a:p>
                <a:pPr lvl="0">
                  <a:lnSpc>
                    <a:spcPct val="107000"/>
                  </a:lnSpc>
                  <a:spcAft>
                    <a:spcPts val="800"/>
                  </a:spcAft>
                  <a:buSzPts val="1000"/>
                  <a:tabLst>
                    <a:tab pos="457200" algn="l"/>
                  </a:tabLst>
                </a:pPr>
                <a:r>
                  <a:rPr lang="en-US" sz="1600" i="1" dirty="0">
                    <a:effectLst/>
                    <a:latin typeface="Verdana" panose="020B0604030504040204" pitchFamily="34" charset="0"/>
                    <a:ea typeface="Verdana" panose="020B0604030504040204" pitchFamily="34" charset="0"/>
                    <a:cs typeface="Arial" panose="020B0604020202020204" pitchFamily="34" charset="0"/>
                  </a:rPr>
                  <a:t>w</a:t>
                </a:r>
                <a:r>
                  <a:rPr lang="en-US" sz="1600" dirty="0">
                    <a:effectLst/>
                    <a:latin typeface="Verdana" panose="020B0604030504040204" pitchFamily="34" charset="0"/>
                    <a:ea typeface="Verdana" panose="020B0604030504040204" pitchFamily="34" charset="0"/>
                    <a:cs typeface="Arial" panose="020B0604020202020204" pitchFamily="34" charset="0"/>
                  </a:rPr>
                  <a:t>2​=0.6071/1.7238≈0.352</a:t>
                </a:r>
                <a:endParaRPr lang="tr-TR" sz="1600" dirty="0">
                  <a:effectLst/>
                  <a:latin typeface="Verdana" panose="020B0604030504040204" pitchFamily="34" charset="0"/>
                  <a:ea typeface="Verdana" panose="020B0604030504040204" pitchFamily="34" charset="0"/>
                  <a:cs typeface="Arial" panose="020B0604020202020204" pitchFamily="34" charset="0"/>
                </a:endParaRPr>
              </a:p>
              <a:p>
                <a:pPr lvl="0">
                  <a:lnSpc>
                    <a:spcPct val="107000"/>
                  </a:lnSpc>
                  <a:spcAft>
                    <a:spcPts val="800"/>
                  </a:spcAft>
                  <a:buSzPts val="1000"/>
                  <a:tabLst>
                    <a:tab pos="457200" algn="l"/>
                  </a:tabLst>
                </a:pPr>
                <a:r>
                  <a:rPr lang="en-US" sz="1600" i="1" dirty="0">
                    <a:effectLst/>
                    <a:latin typeface="Verdana" panose="020B0604030504040204" pitchFamily="34" charset="0"/>
                    <a:ea typeface="Verdana" panose="020B0604030504040204" pitchFamily="34" charset="0"/>
                    <a:cs typeface="Arial" panose="020B0604020202020204" pitchFamily="34" charset="0"/>
                  </a:rPr>
                  <a:t>w</a:t>
                </a:r>
                <a:r>
                  <a:rPr lang="en-US" sz="1600" dirty="0">
                    <a:effectLst/>
                    <a:latin typeface="Verdana" panose="020B0604030504040204" pitchFamily="34" charset="0"/>
                    <a:ea typeface="Verdana" panose="020B0604030504040204" pitchFamily="34" charset="0"/>
                    <a:cs typeface="Arial" panose="020B0604020202020204" pitchFamily="34" charset="0"/>
                  </a:rPr>
                  <a:t>3​=0.4953/1.7238≈0.287</a:t>
                </a:r>
              </a:p>
              <a:p>
                <a:pPr marL="285750" marR="0" lvl="0" indent="-28575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mc:Choice>
        <mc:Fallback xmlns="">
          <p:sp>
            <p:nvSpPr>
              <p:cNvPr id="22" name="TextBox 21">
                <a:extLst>
                  <a:ext uri="{FF2B5EF4-FFF2-40B4-BE49-F238E27FC236}">
                    <a16:creationId xmlns:a16="http://schemas.microsoft.com/office/drawing/2014/main" id="{3CCD1B10-A62C-4067-9527-8073A5FEABEF}"/>
                  </a:ext>
                </a:extLst>
              </p:cNvPr>
              <p:cNvSpPr txBox="1">
                <a:spLocks noRot="1" noChangeAspect="1" noMove="1" noResize="1" noEditPoints="1" noAdjustHandles="1" noChangeArrowheads="1" noChangeShapeType="1" noTextEdit="1"/>
              </p:cNvSpPr>
              <p:nvPr/>
            </p:nvSpPr>
            <p:spPr>
              <a:xfrm>
                <a:off x="519914" y="1486761"/>
                <a:ext cx="5395112" cy="4503990"/>
              </a:xfrm>
              <a:prstGeom prst="rect">
                <a:avLst/>
              </a:prstGeom>
              <a:blipFill>
                <a:blip r:embed="rId3"/>
                <a:stretch>
                  <a:fillRect l="-565" t="-541" r="-678"/>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2898CEC6-E69D-4D1A-80CB-60F29DC304C0}"/>
              </a:ext>
            </a:extLst>
          </p:cNvPr>
          <p:cNvPicPr>
            <a:picLocks noChangeAspect="1"/>
          </p:cNvPicPr>
          <p:nvPr/>
        </p:nvPicPr>
        <p:blipFill>
          <a:blip r:embed="rId4"/>
          <a:stretch>
            <a:fillRect/>
          </a:stretch>
        </p:blipFill>
        <p:spPr>
          <a:xfrm>
            <a:off x="6143624" y="1486761"/>
            <a:ext cx="5810688" cy="4027743"/>
          </a:xfrm>
          <a:prstGeom prst="rect">
            <a:avLst/>
          </a:prstGeom>
        </p:spPr>
      </p:pic>
    </p:spTree>
    <p:extLst>
      <p:ext uri="{BB962C8B-B14F-4D97-AF65-F5344CB8AC3E}">
        <p14:creationId xmlns:p14="http://schemas.microsoft.com/office/powerpoint/2010/main" val="530018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a:t>
            </a:r>
            <a:r>
              <a:rPr lang="tr-TR" sz="2000" b="1" dirty="0">
                <a:solidFill>
                  <a:schemeClr val="lt1"/>
                </a:solidFill>
              </a:rPr>
              <a:t>PCA </a:t>
            </a:r>
            <a:r>
              <a:rPr lang="tr-TR" sz="2000" b="1" dirty="0" err="1">
                <a:solidFill>
                  <a:schemeClr val="lt1"/>
                </a:solidFill>
              </a:rPr>
              <a:t>Özdeğer</a:t>
            </a:r>
            <a:r>
              <a:rPr lang="tr-TR" sz="2000" b="1" dirty="0">
                <a:solidFill>
                  <a:schemeClr val="lt1"/>
                </a:solidFill>
              </a:rPr>
              <a:t> ve Korelasyon Sonuçları</a:t>
            </a:r>
            <a:endParaRPr lang="tr-TR" sz="2000" b="1" dirty="0">
              <a:solidFill>
                <a:schemeClr val="lt1"/>
              </a:solidFill>
              <a:latin typeface="Arial"/>
              <a:ea typeface="Arial"/>
              <a:cs typeface="Arial"/>
              <a:sym typeface="Arial"/>
            </a:endParaRP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20125" y="6488264"/>
            <a:ext cx="2743200" cy="365125"/>
          </a:xfrm>
        </p:spPr>
        <p:txBody>
          <a:bodyPr/>
          <a:lstStyle/>
          <a:p>
            <a:pPr marL="0" lvl="0" indent="0" algn="r" rtl="0">
              <a:spcBef>
                <a:spcPts val="0"/>
              </a:spcBef>
              <a:spcAft>
                <a:spcPts val="0"/>
              </a:spcAft>
              <a:buNone/>
            </a:pPr>
            <a:fld id="{00000000-1234-1234-1234-123412341234}" type="slidenum">
              <a:rPr lang="tr-TR" b="1" smtClean="0"/>
              <a:t>22</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Giriş</a:t>
              </a:r>
              <a:endParaRPr sz="1600"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sng" strike="noStrike" cap="none" dirty="0">
                  <a:solidFill>
                    <a:schemeClr val="lt1"/>
                  </a:solidFill>
                  <a:latin typeface="Arial"/>
                  <a:ea typeface="Arial"/>
                  <a:cs typeface="Arial"/>
                  <a:sym typeface="Arial"/>
                </a:rPr>
                <a:t>Veri ve Metodoloji</a:t>
              </a:r>
              <a:endParaRPr sz="1600" b="1" u="sng"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i="0" strike="noStrike" cap="none" dirty="0">
                  <a:solidFill>
                    <a:schemeClr val="lt1"/>
                  </a:solidFill>
                  <a:latin typeface="Arial"/>
                  <a:ea typeface="Arial"/>
                  <a:cs typeface="Arial"/>
                  <a:sym typeface="Arial"/>
                </a:rPr>
                <a:t>Literatür</a:t>
              </a:r>
              <a:endParaRPr sz="1600"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pic>
        <p:nvPicPr>
          <p:cNvPr id="13" name="Picture 12">
            <a:extLst>
              <a:ext uri="{FF2B5EF4-FFF2-40B4-BE49-F238E27FC236}">
                <a16:creationId xmlns:a16="http://schemas.microsoft.com/office/drawing/2014/main" id="{D636B186-14AA-4D19-B5F9-E512A82ADE31}"/>
              </a:ext>
            </a:extLst>
          </p:cNvPr>
          <p:cNvPicPr>
            <a:picLocks noChangeAspect="1"/>
          </p:cNvPicPr>
          <p:nvPr/>
        </p:nvPicPr>
        <p:blipFill rotWithShape="1">
          <a:blip r:embed="rId3"/>
          <a:srcRect r="58277"/>
          <a:stretch/>
        </p:blipFill>
        <p:spPr>
          <a:xfrm>
            <a:off x="674017" y="1637642"/>
            <a:ext cx="5086905" cy="2293378"/>
          </a:xfrm>
          <a:prstGeom prst="rect">
            <a:avLst/>
          </a:prstGeom>
        </p:spPr>
      </p:pic>
      <p:pic>
        <p:nvPicPr>
          <p:cNvPr id="20" name="Picture 19">
            <a:extLst>
              <a:ext uri="{FF2B5EF4-FFF2-40B4-BE49-F238E27FC236}">
                <a16:creationId xmlns:a16="http://schemas.microsoft.com/office/drawing/2014/main" id="{67BE514F-6000-45F5-B3B7-2988EB0490B8}"/>
              </a:ext>
            </a:extLst>
          </p:cNvPr>
          <p:cNvPicPr>
            <a:picLocks noChangeAspect="1"/>
          </p:cNvPicPr>
          <p:nvPr/>
        </p:nvPicPr>
        <p:blipFill rotWithShape="1">
          <a:blip r:embed="rId4"/>
          <a:srcRect r="67452"/>
          <a:stretch/>
        </p:blipFill>
        <p:spPr>
          <a:xfrm>
            <a:off x="768010" y="4045389"/>
            <a:ext cx="4898918" cy="1586335"/>
          </a:xfrm>
          <a:prstGeom prst="rect">
            <a:avLst/>
          </a:prstGeom>
        </p:spPr>
      </p:pic>
      <p:pic>
        <p:nvPicPr>
          <p:cNvPr id="21" name="Picture 20">
            <a:extLst>
              <a:ext uri="{FF2B5EF4-FFF2-40B4-BE49-F238E27FC236}">
                <a16:creationId xmlns:a16="http://schemas.microsoft.com/office/drawing/2014/main" id="{E2608B16-A206-4233-9AD0-7AAD6EFBA7FC}"/>
              </a:ext>
            </a:extLst>
          </p:cNvPr>
          <p:cNvPicPr>
            <a:picLocks noChangeAspect="1"/>
          </p:cNvPicPr>
          <p:nvPr/>
        </p:nvPicPr>
        <p:blipFill rotWithShape="1">
          <a:blip r:embed="rId5"/>
          <a:srcRect r="63738"/>
          <a:stretch/>
        </p:blipFill>
        <p:spPr>
          <a:xfrm>
            <a:off x="6226023" y="1637642"/>
            <a:ext cx="5291960" cy="2293378"/>
          </a:xfrm>
          <a:prstGeom prst="rect">
            <a:avLst/>
          </a:prstGeom>
        </p:spPr>
      </p:pic>
      <p:pic>
        <p:nvPicPr>
          <p:cNvPr id="23" name="Picture 22">
            <a:extLst>
              <a:ext uri="{FF2B5EF4-FFF2-40B4-BE49-F238E27FC236}">
                <a16:creationId xmlns:a16="http://schemas.microsoft.com/office/drawing/2014/main" id="{1534DB41-121A-44D1-A442-4D43596087F4}"/>
              </a:ext>
            </a:extLst>
          </p:cNvPr>
          <p:cNvPicPr>
            <a:picLocks noChangeAspect="1"/>
          </p:cNvPicPr>
          <p:nvPr/>
        </p:nvPicPr>
        <p:blipFill rotWithShape="1">
          <a:blip r:embed="rId6"/>
          <a:srcRect r="82306"/>
          <a:stretch/>
        </p:blipFill>
        <p:spPr>
          <a:xfrm>
            <a:off x="6299836" y="4259297"/>
            <a:ext cx="4235353" cy="1266725"/>
          </a:xfrm>
          <a:prstGeom prst="rect">
            <a:avLst/>
          </a:prstGeom>
        </p:spPr>
      </p:pic>
    </p:spTree>
    <p:extLst>
      <p:ext uri="{BB962C8B-B14F-4D97-AF65-F5344CB8AC3E}">
        <p14:creationId xmlns:p14="http://schemas.microsoft.com/office/powerpoint/2010/main" val="2121838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a:t>
            </a:r>
            <a:r>
              <a:rPr lang="sv-SE" sz="2000" b="1" dirty="0">
                <a:solidFill>
                  <a:schemeClr val="lt1"/>
                </a:solidFill>
                <a:latin typeface="Arial"/>
                <a:ea typeface="Arial"/>
                <a:cs typeface="Arial"/>
                <a:sym typeface="Arial"/>
              </a:rPr>
              <a:t>Politika ve Model Önerileri</a:t>
            </a:r>
            <a:endParaRPr lang="tr-TR" sz="2000" b="1" dirty="0">
              <a:solidFill>
                <a:schemeClr val="lt1"/>
              </a:solidFill>
              <a:latin typeface="Arial"/>
              <a:ea typeface="Arial"/>
              <a:cs typeface="Arial"/>
              <a:sym typeface="Arial"/>
            </a:endParaRP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20125" y="6488264"/>
            <a:ext cx="2743200" cy="365125"/>
          </a:xfrm>
        </p:spPr>
        <p:txBody>
          <a:bodyPr/>
          <a:lstStyle/>
          <a:p>
            <a:pPr marL="0" lvl="0" indent="0" algn="r" rtl="0">
              <a:spcBef>
                <a:spcPts val="0"/>
              </a:spcBef>
              <a:spcAft>
                <a:spcPts val="0"/>
              </a:spcAft>
              <a:buNone/>
            </a:pPr>
            <a:fld id="{00000000-1234-1234-1234-123412341234}" type="slidenum">
              <a:rPr lang="tr-TR" b="1" smtClean="0"/>
              <a:t>23</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Giriş</a:t>
              </a:r>
              <a:endParaRPr sz="1600"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i="0" strike="noStrike" cap="none" dirty="0">
                  <a:solidFill>
                    <a:schemeClr val="lt1"/>
                  </a:solidFill>
                  <a:latin typeface="Arial"/>
                  <a:ea typeface="Arial"/>
                  <a:cs typeface="Arial"/>
                  <a:sym typeface="Arial"/>
                </a:rPr>
                <a:t>Veri ve Metodoloji</a:t>
              </a:r>
              <a:endParaRPr sz="1600"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i="0" strike="noStrike" cap="none" dirty="0">
                  <a:solidFill>
                    <a:schemeClr val="lt1"/>
                  </a:solidFill>
                  <a:latin typeface="Arial"/>
                  <a:ea typeface="Arial"/>
                  <a:cs typeface="Arial"/>
                  <a:sym typeface="Arial"/>
                </a:rPr>
                <a:t>Literatür</a:t>
              </a:r>
              <a:endParaRPr sz="1600"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u="sng" dirty="0">
                  <a:solidFill>
                    <a:schemeClr val="lt1"/>
                  </a:solidFill>
                </a:rPr>
                <a:t>Öneriler</a:t>
              </a:r>
              <a:endParaRPr sz="1600" b="1" u="sng" dirty="0"/>
            </a:p>
          </p:txBody>
        </p:sp>
      </p:grpSp>
      <p:sp>
        <p:nvSpPr>
          <p:cNvPr id="22" name="TextBox 21">
            <a:extLst>
              <a:ext uri="{FF2B5EF4-FFF2-40B4-BE49-F238E27FC236}">
                <a16:creationId xmlns:a16="http://schemas.microsoft.com/office/drawing/2014/main" id="{3CCD1B10-A62C-4067-9527-8073A5FEABEF}"/>
              </a:ext>
            </a:extLst>
          </p:cNvPr>
          <p:cNvSpPr txBox="1"/>
          <p:nvPr/>
        </p:nvSpPr>
        <p:spPr>
          <a:xfrm>
            <a:off x="519913" y="1486761"/>
            <a:ext cx="10944225" cy="4628062"/>
          </a:xfrm>
          <a:prstGeom prst="rect">
            <a:avLst/>
          </a:prstGeom>
          <a:noFill/>
        </p:spPr>
        <p:txBody>
          <a:bodyPr wrap="square">
            <a:spAutoFit/>
          </a:bodyPr>
          <a:lstStyle/>
          <a:p>
            <a:pPr marL="342900" marR="0" lvl="0" indent="-342900" algn="just" defTabSz="914400" rtl="0" eaLnBrk="1" fontAlgn="auto" latinLnBrk="0" hangingPunct="1">
              <a:lnSpc>
                <a:spcPct val="107000"/>
              </a:lnSpc>
              <a:spcBef>
                <a:spcPts val="1000"/>
              </a:spcBef>
              <a:spcAft>
                <a:spcPts val="0"/>
              </a:spcAft>
              <a:buClrTx/>
              <a:buSzTx/>
              <a:buFont typeface="Arial" panose="020B0604020202020204" pitchFamily="34" charset="0"/>
              <a:buChar char="•"/>
              <a:tabLst/>
              <a:defRPr/>
            </a:pP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SLRE, 2015–2024 Türkiye’de sistemik likidite stresini fonlama–piyasa–bulaşma kanallarında izleyen, tekrarlanabilir bir bileşik göstergedir (bankalar + </a:t>
            </a:r>
            <a:r>
              <a:rPr kumimoji="0" lang="tr-TR" sz="17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NBFI’lar</a:t>
            </a: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a:t>
            </a:r>
          </a:p>
          <a:p>
            <a:pPr marL="342900" marR="0" lvl="0" indent="-342900" algn="just" defTabSz="914400" rtl="0" eaLnBrk="1" fontAlgn="auto" latinLnBrk="0" hangingPunct="1">
              <a:lnSpc>
                <a:spcPct val="107000"/>
              </a:lnSpc>
              <a:spcBef>
                <a:spcPts val="1000"/>
              </a:spcBef>
              <a:spcAft>
                <a:spcPts val="0"/>
              </a:spcAft>
              <a:buClrTx/>
              <a:buSzTx/>
              <a:buFont typeface="Arial" panose="020B0604020202020204" pitchFamily="34" charset="0"/>
              <a:buChar char="•"/>
              <a:tabLst/>
              <a:defRPr/>
            </a:pP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Endeks, 2018 kur şoku, 2020 </a:t>
            </a:r>
            <a:r>
              <a:rPr kumimoji="0" lang="tr-TR" sz="17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pandemi</a:t>
            </a: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2021 sonu rejim/KKM ve 2023–2024 sıkı finansal koşullar dönemlerini belirgin biçimde ayrıştırmaktadır.</a:t>
            </a:r>
          </a:p>
          <a:p>
            <a:pPr marL="342900" marR="0" lvl="0" indent="-342900" algn="just" defTabSz="914400" rtl="0" eaLnBrk="1" fontAlgn="auto" latinLnBrk="0" hangingPunct="1">
              <a:lnSpc>
                <a:spcPct val="107000"/>
              </a:lnSpc>
              <a:spcBef>
                <a:spcPts val="1000"/>
              </a:spcBef>
              <a:spcAft>
                <a:spcPts val="0"/>
              </a:spcAft>
              <a:buClrTx/>
              <a:buSzTx/>
              <a:buFont typeface="Arial" panose="020B0604020202020204" pitchFamily="34" charset="0"/>
              <a:buChar char="•"/>
              <a:tabLst/>
              <a:defRPr/>
            </a:pP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Politika önerisi, </a:t>
            </a:r>
            <a:r>
              <a:rPr kumimoji="0" lang="tr-TR" sz="17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SLRE’nin</a:t>
            </a: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düzenli izlenmesi, stresin kaynağına göre hedefli </a:t>
            </a:r>
            <a:r>
              <a:rPr kumimoji="0" lang="tr-TR" sz="17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makroihtiyati</a:t>
            </a: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/likidite tepkilerini (teminat–itfa–</a:t>
            </a:r>
            <a:r>
              <a:rPr kumimoji="0" lang="tr-TR" sz="17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rollover</a:t>
            </a: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NBFI bağlantıları) destekleyebilecektir.</a:t>
            </a:r>
          </a:p>
          <a:p>
            <a:pPr marL="342900" marR="0" lvl="0" indent="-342900" algn="just" defTabSz="914400" rtl="0" eaLnBrk="1" fontAlgn="auto" latinLnBrk="0" hangingPunct="1">
              <a:lnSpc>
                <a:spcPct val="107000"/>
              </a:lnSpc>
              <a:spcBef>
                <a:spcPts val="1000"/>
              </a:spcBef>
              <a:spcAft>
                <a:spcPts val="0"/>
              </a:spcAft>
              <a:buClrTx/>
              <a:buSzTx/>
              <a:buFont typeface="Arial" panose="020B0604020202020204" pitchFamily="34" charset="0"/>
              <a:buChar char="•"/>
              <a:tabLst/>
              <a:defRPr/>
            </a:pP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Politika çıkarımı, Mevcut metrikler yerel likidite ve sistemik risk dinamiklerini yakalasa da küresel finansal döngüyü sınırlı izlemekte; SLRE bölgesel/küresel karşılaştırılabilir bir göstergeye dönüştürülerek otoriteler tarafından izleme aracı olarak uygulanabilir.</a:t>
            </a:r>
          </a:p>
          <a:p>
            <a:pPr marL="342900" marR="0" lvl="0" indent="-342900" algn="just" defTabSz="914400" rtl="0" eaLnBrk="1" fontAlgn="auto" latinLnBrk="0" hangingPunct="1">
              <a:lnSpc>
                <a:spcPct val="107000"/>
              </a:lnSpc>
              <a:spcBef>
                <a:spcPts val="1000"/>
              </a:spcBef>
              <a:spcAft>
                <a:spcPts val="0"/>
              </a:spcAft>
              <a:buClrTx/>
              <a:buSzTx/>
              <a:buFont typeface="Arial" panose="020B0604020202020204" pitchFamily="34" charset="0"/>
              <a:buChar char="•"/>
              <a:tabLst/>
              <a:defRPr/>
            </a:pP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Eşik modelleri: </a:t>
            </a:r>
            <a:r>
              <a:rPr kumimoji="0" lang="tr-TR" sz="17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SLRE’de</a:t>
            </a: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belirli seviyeler aşıldığında kredi/finansal koşullar tepkisi, Olay çalışması (</a:t>
            </a:r>
            <a:r>
              <a:rPr kumimoji="0" lang="tr-TR" sz="17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event</a:t>
            </a: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tr-TR" sz="17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study</a:t>
            </a: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yerel projeksiyonlar (LP), SLRE şoklarının kredi büyümesi, mevduat, </a:t>
            </a:r>
            <a:r>
              <a:rPr kumimoji="0" lang="tr-TR" sz="17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spreadler</a:t>
            </a: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ve NPL üzerindeki dinamik etkisi.</a:t>
            </a:r>
          </a:p>
          <a:p>
            <a:pPr marL="342900" indent="-342900" algn="just">
              <a:lnSpc>
                <a:spcPct val="107000"/>
              </a:lnSpc>
              <a:spcBef>
                <a:spcPts val="1000"/>
              </a:spcBef>
              <a:buClrTx/>
              <a:buFont typeface="Arial" panose="020B0604020202020204" pitchFamily="34" charset="0"/>
              <a:buChar char="•"/>
              <a:defRPr/>
            </a:pP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Ön bulgu: VAR/</a:t>
            </a:r>
            <a:r>
              <a:rPr kumimoji="0" lang="tr-TR" sz="17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Granger</a:t>
            </a: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sonuçları, </a:t>
            </a:r>
            <a:r>
              <a:rPr kumimoji="0" lang="tr-TR" sz="17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SLRE’nin</a:t>
            </a: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özellikle KOBİ ve toplam kredi büyümesi için öngörü ve </a:t>
            </a:r>
            <a:r>
              <a:rPr kumimoji="0" lang="tr-TR" sz="17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tahminleme</a:t>
            </a: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değeri taşıdığına işaret etmektedir.</a:t>
            </a:r>
          </a:p>
        </p:txBody>
      </p:sp>
    </p:spTree>
    <p:extLst>
      <p:ext uri="{BB962C8B-B14F-4D97-AF65-F5344CB8AC3E}">
        <p14:creationId xmlns:p14="http://schemas.microsoft.com/office/powerpoint/2010/main" val="3776287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17"/>
          <p:cNvSpPr txBox="1">
            <a:spLocks noGrp="1"/>
          </p:cNvSpPr>
          <p:nvPr>
            <p:ph type="ctrTitle"/>
          </p:nvPr>
        </p:nvSpPr>
        <p:spPr>
          <a:xfrm>
            <a:off x="1524000" y="2500452"/>
            <a:ext cx="9144000" cy="1466478"/>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143C64"/>
              </a:buClr>
              <a:buSzPts val="3200"/>
              <a:buFont typeface="Play"/>
              <a:buNone/>
            </a:pPr>
            <a:r>
              <a:rPr lang="tr-TR" sz="3200" b="1" dirty="0">
                <a:solidFill>
                  <a:srgbClr val="143C64"/>
                </a:solidFill>
                <a:latin typeface="+mj-lt"/>
              </a:rPr>
              <a:t>Sorular?</a:t>
            </a:r>
            <a:br>
              <a:rPr lang="tr-TR" sz="3200" b="1" dirty="0">
                <a:solidFill>
                  <a:srgbClr val="143C64"/>
                </a:solidFill>
                <a:latin typeface="+mj-lt"/>
              </a:rPr>
            </a:br>
            <a:br>
              <a:rPr lang="tr-TR" sz="3200" b="1" dirty="0">
                <a:solidFill>
                  <a:srgbClr val="143C64"/>
                </a:solidFill>
                <a:latin typeface="+mj-lt"/>
              </a:rPr>
            </a:br>
            <a:r>
              <a:rPr lang="tr-TR" sz="3200" b="1" dirty="0">
                <a:solidFill>
                  <a:srgbClr val="143C64"/>
                </a:solidFill>
                <a:latin typeface="+mj-lt"/>
              </a:rPr>
              <a:t>Teşekkürler</a:t>
            </a:r>
            <a:br>
              <a:rPr lang="tr-TR" sz="3200" b="1" dirty="0">
                <a:solidFill>
                  <a:srgbClr val="143C64"/>
                </a:solidFill>
                <a:latin typeface="+mj-lt"/>
              </a:rPr>
            </a:br>
            <a:endParaRPr lang="tr-TR" sz="3200" b="1" dirty="0">
              <a:solidFill>
                <a:srgbClr val="143C64"/>
              </a:solidFill>
              <a:latin typeface="+mj-lt"/>
            </a:endParaRPr>
          </a:p>
        </p:txBody>
      </p:sp>
      <p:sp>
        <p:nvSpPr>
          <p:cNvPr id="2" name="Slide Number Placeholder 1">
            <a:extLst>
              <a:ext uri="{FF2B5EF4-FFF2-40B4-BE49-F238E27FC236}">
                <a16:creationId xmlns:a16="http://schemas.microsoft.com/office/drawing/2014/main" id="{99617727-87FB-4203-BE45-936011E4BE9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24</a:t>
            </a:fld>
            <a:endParaRPr lang="tr-TR"/>
          </a:p>
        </p:txBody>
      </p:sp>
      <p:sp>
        <p:nvSpPr>
          <p:cNvPr id="16" name="Google Shape;156;p5">
            <a:extLst>
              <a:ext uri="{FF2B5EF4-FFF2-40B4-BE49-F238E27FC236}">
                <a16:creationId xmlns:a16="http://schemas.microsoft.com/office/drawing/2014/main" id="{4F5B1ABF-CE8B-4C8B-B76F-0FF752D64B33}"/>
              </a:ext>
            </a:extLst>
          </p:cNvPr>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grpSp>
        <p:nvGrpSpPr>
          <p:cNvPr id="23" name="Google Shape;89;p1">
            <a:extLst>
              <a:ext uri="{FF2B5EF4-FFF2-40B4-BE49-F238E27FC236}">
                <a16:creationId xmlns:a16="http://schemas.microsoft.com/office/drawing/2014/main" id="{7C2D427E-AD7D-46A4-9583-2F0FBDD214CC}"/>
              </a:ext>
            </a:extLst>
          </p:cNvPr>
          <p:cNvGrpSpPr/>
          <p:nvPr/>
        </p:nvGrpSpPr>
        <p:grpSpPr>
          <a:xfrm>
            <a:off x="0" y="-31225"/>
            <a:ext cx="12192000" cy="331602"/>
            <a:chOff x="0" y="-3897"/>
            <a:chExt cx="12192000" cy="331602"/>
          </a:xfrm>
        </p:grpSpPr>
        <p:sp>
          <p:nvSpPr>
            <p:cNvPr id="24" name="Google Shape;90;p1">
              <a:extLst>
                <a:ext uri="{FF2B5EF4-FFF2-40B4-BE49-F238E27FC236}">
                  <a16:creationId xmlns:a16="http://schemas.microsoft.com/office/drawing/2014/main" id="{EC2D05DB-9CDA-49AB-912A-5629A29D6CEE}"/>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Giriş</a:t>
              </a:r>
              <a:endParaRPr sz="1600" dirty="0"/>
            </a:p>
          </p:txBody>
        </p:sp>
        <p:sp>
          <p:nvSpPr>
            <p:cNvPr id="25" name="Google Shape;91;p1">
              <a:extLst>
                <a:ext uri="{FF2B5EF4-FFF2-40B4-BE49-F238E27FC236}">
                  <a16:creationId xmlns:a16="http://schemas.microsoft.com/office/drawing/2014/main" id="{81D26504-80A7-479E-8D7D-39AF4FDCE728}"/>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i="0" strike="noStrike" cap="none" dirty="0">
                  <a:solidFill>
                    <a:schemeClr val="lt1"/>
                  </a:solidFill>
                  <a:latin typeface="Arial"/>
                  <a:ea typeface="Arial"/>
                  <a:cs typeface="Arial"/>
                  <a:sym typeface="Arial"/>
                </a:rPr>
                <a:t>Veri ve Metodoloji</a:t>
              </a:r>
              <a:endParaRPr sz="1600" dirty="0"/>
            </a:p>
          </p:txBody>
        </p:sp>
        <p:sp>
          <p:nvSpPr>
            <p:cNvPr id="26" name="Google Shape;92;p1">
              <a:extLst>
                <a:ext uri="{FF2B5EF4-FFF2-40B4-BE49-F238E27FC236}">
                  <a16:creationId xmlns:a16="http://schemas.microsoft.com/office/drawing/2014/main" id="{DD9F8CB7-C11C-43BD-B80A-BAE9C372C17A}"/>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i="0" strike="noStrike" cap="none" dirty="0">
                  <a:solidFill>
                    <a:schemeClr val="lt1"/>
                  </a:solidFill>
                  <a:latin typeface="Arial"/>
                  <a:ea typeface="Arial"/>
                  <a:cs typeface="Arial"/>
                  <a:sym typeface="Arial"/>
                </a:rPr>
                <a:t>Literatür</a:t>
              </a:r>
              <a:endParaRPr sz="1600" dirty="0"/>
            </a:p>
          </p:txBody>
        </p:sp>
        <p:sp>
          <p:nvSpPr>
            <p:cNvPr id="27" name="Google Shape;93;p1">
              <a:extLst>
                <a:ext uri="{FF2B5EF4-FFF2-40B4-BE49-F238E27FC236}">
                  <a16:creationId xmlns:a16="http://schemas.microsoft.com/office/drawing/2014/main" id="{78E782AE-C304-4453-8A4A-6DB6B28A557E}"/>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sng" strike="noStrike" cap="none" dirty="0">
                  <a:solidFill>
                    <a:schemeClr val="lt1"/>
                  </a:solidFill>
                  <a:latin typeface="Arial"/>
                  <a:ea typeface="Arial"/>
                  <a:cs typeface="Arial"/>
                  <a:sym typeface="Arial"/>
                </a:rPr>
                <a:t>Sonuç</a:t>
              </a:r>
              <a:endParaRPr sz="1600" b="1" u="sng" dirty="0"/>
            </a:p>
          </p:txBody>
        </p:sp>
        <p:sp>
          <p:nvSpPr>
            <p:cNvPr id="28" name="Google Shape;94;p1">
              <a:extLst>
                <a:ext uri="{FF2B5EF4-FFF2-40B4-BE49-F238E27FC236}">
                  <a16:creationId xmlns:a16="http://schemas.microsoft.com/office/drawing/2014/main" id="{AA7A00E2-9407-471A-A548-249A03BFB50A}"/>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Likidite Riskinin Oluşumu</a:t>
            </a:r>
            <a:endParaRPr sz="2000" b="1" dirty="0">
              <a:solidFill>
                <a:schemeClr val="lt1"/>
              </a:solidFill>
              <a:latin typeface="Arial"/>
              <a:ea typeface="Arial"/>
              <a:cs typeface="Arial"/>
              <a:sym typeface="Arial"/>
            </a:endParaRP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13" name="Content Placeholder 1">
            <a:extLst>
              <a:ext uri="{FF2B5EF4-FFF2-40B4-BE49-F238E27FC236}">
                <a16:creationId xmlns:a16="http://schemas.microsoft.com/office/drawing/2014/main" id="{97D0FD35-6C4D-4BDD-9909-353BA34EA80C}"/>
              </a:ext>
            </a:extLst>
          </p:cNvPr>
          <p:cNvSpPr txBox="1">
            <a:spLocks/>
          </p:cNvSpPr>
          <p:nvPr/>
        </p:nvSpPr>
        <p:spPr>
          <a:xfrm>
            <a:off x="607026" y="1124666"/>
            <a:ext cx="5488972" cy="460866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marR="0" lvl="0" indent="0" algn="just" defTabSz="914400" rtl="0" eaLnBrk="1" fontAlgn="auto" latinLnBrk="0" hangingPunct="1">
              <a:spcBef>
                <a:spcPts val="1000"/>
              </a:spcBef>
              <a:spcAft>
                <a:spcPts val="800"/>
              </a:spcAft>
              <a:buClrTx/>
              <a:buSzTx/>
              <a:buFont typeface="Arial" panose="020B0604020202020204" pitchFamily="34" charset="0"/>
              <a:buNone/>
              <a:tabLst/>
              <a:defRPr/>
            </a:pPr>
            <a:r>
              <a:rPr kumimoji="0" lang="tr-TR"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Likidite Riskinin Temel Kaynakları:</a:t>
            </a:r>
          </a:p>
          <a:p>
            <a:pPr marL="342900" marR="0" lvl="0" indent="-342900" algn="just" defTabSz="914400" rtl="0" eaLnBrk="1" fontAlgn="auto" latinLnBrk="0" hangingPunct="1">
              <a:spcBef>
                <a:spcPts val="1000"/>
              </a:spcBef>
              <a:spcAft>
                <a:spcPts val="0"/>
              </a:spcAft>
              <a:buClrTx/>
              <a:buSzTx/>
              <a:buFont typeface="Symbol" panose="05050102010706020507" pitchFamily="18" charset="2"/>
              <a:buChar char=""/>
              <a:tabLst/>
              <a:defRPr/>
            </a:pP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Yeni fon sağlama kapasitesinin azalması ve yükümlülüklerin yenilenmesinde başarısızlık,</a:t>
            </a:r>
          </a:p>
          <a:p>
            <a:pPr marL="342900" marR="0" lvl="0" indent="-342900" algn="just" defTabSz="914400" rtl="0" eaLnBrk="1" fontAlgn="auto" latinLnBrk="0" hangingPunct="1">
              <a:spcBef>
                <a:spcPts val="1000"/>
              </a:spcBef>
              <a:spcAft>
                <a:spcPts val="0"/>
              </a:spcAft>
              <a:buClrTx/>
              <a:buSzTx/>
              <a:buFont typeface="Symbol" panose="05050102010706020507" pitchFamily="18" charset="2"/>
              <a:buChar char=""/>
              <a:tabLst/>
              <a:defRPr/>
            </a:pP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Fonların/mevduatların öngörülemez ve ani şekilde çekilmesi (perakende ve toptan fonlama kaybı),</a:t>
            </a:r>
          </a:p>
          <a:p>
            <a:pPr marL="342900" marR="0" lvl="0" indent="-342900" algn="just" defTabSz="914400" rtl="0" eaLnBrk="1" fontAlgn="auto" latinLnBrk="0" hangingPunct="1">
              <a:spcBef>
                <a:spcPts val="1000"/>
              </a:spcBef>
              <a:spcAft>
                <a:spcPts val="0"/>
              </a:spcAft>
              <a:buClrTx/>
              <a:buSzTx/>
              <a:buFont typeface="Symbol" panose="05050102010706020507" pitchFamily="18" charset="2"/>
              <a:buChar char=""/>
              <a:tabLst/>
              <a:defRPr/>
            </a:pP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Çeşitli kredilendirme türlerinde taahhüt edilen limitlerin kullanılması,</a:t>
            </a:r>
          </a:p>
          <a:p>
            <a:pPr marL="342900" marR="0" lvl="0" indent="-342900" algn="just" defTabSz="914400" rtl="0" eaLnBrk="1" fontAlgn="auto" latinLnBrk="0" hangingPunct="1">
              <a:spcBef>
                <a:spcPts val="1000"/>
              </a:spcBef>
              <a:spcAft>
                <a:spcPts val="0"/>
              </a:spcAft>
              <a:buClrTx/>
              <a:buSzTx/>
              <a:buFont typeface="Symbol" panose="05050102010706020507" pitchFamily="18" charset="2"/>
              <a:buChar char=""/>
              <a:tabLst/>
              <a:defRPr/>
            </a:pP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Piyasa likiditesi ve/veya likit varlıkların değerinde azalma,</a:t>
            </a:r>
          </a:p>
          <a:p>
            <a:pPr marL="342900" marR="0" lvl="0" indent="-342900" algn="just" defTabSz="914400" rtl="0" eaLnBrk="1" fontAlgn="auto" latinLnBrk="0" hangingPunct="1">
              <a:spcBef>
                <a:spcPts val="1000"/>
              </a:spcBef>
              <a:spcAft>
                <a:spcPts val="0"/>
              </a:spcAft>
              <a:buClrTx/>
              <a:buSzTx/>
              <a:buFont typeface="Symbol" panose="05050102010706020507" pitchFamily="18" charset="2"/>
              <a:buChar char=""/>
              <a:tabLst/>
              <a:defRPr/>
            </a:pP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Varlık değerlerinde şok yaşanarak fiyatların gerilemesi ve teminat tamamlama sorunları.</a:t>
            </a: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01075" y="6488264"/>
            <a:ext cx="2743200" cy="365125"/>
          </a:xfrm>
        </p:spPr>
        <p:txBody>
          <a:bodyPr/>
          <a:lstStyle/>
          <a:p>
            <a:pPr marL="0" lvl="0" indent="0" algn="r" rtl="0">
              <a:spcBef>
                <a:spcPts val="0"/>
              </a:spcBef>
              <a:spcAft>
                <a:spcPts val="0"/>
              </a:spcAft>
              <a:buNone/>
            </a:pPr>
            <a:fld id="{00000000-1234-1234-1234-123412341234}" type="slidenum">
              <a:rPr lang="tr-TR" b="1" smtClean="0"/>
              <a:t>3</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2" y="0"/>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u="sng" dirty="0">
                  <a:solidFill>
                    <a:schemeClr val="lt1"/>
                  </a:solidFill>
                </a:rPr>
                <a:t>Giriş</a:t>
              </a:r>
              <a:endParaRPr sz="1600" b="1" u="sng"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i="0" u="none" strike="noStrike" cap="none" dirty="0">
                  <a:solidFill>
                    <a:schemeClr val="lt1"/>
                  </a:solidFill>
                  <a:latin typeface="Arial"/>
                  <a:ea typeface="Arial"/>
                  <a:cs typeface="Arial"/>
                  <a:sym typeface="Arial"/>
                </a:rPr>
                <a:t>Veri ve Metodoloji</a:t>
              </a:r>
              <a:endParaRPr sz="1600"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i="0" u="none" strike="noStrike" cap="none" dirty="0">
                  <a:solidFill>
                    <a:schemeClr val="lt1"/>
                  </a:solidFill>
                  <a:latin typeface="Arial"/>
                  <a:ea typeface="Arial"/>
                  <a:cs typeface="Arial"/>
                  <a:sym typeface="Arial"/>
                </a:rPr>
                <a:t>Literatür</a:t>
              </a:r>
              <a:endParaRPr sz="1600"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sp>
        <p:nvSpPr>
          <p:cNvPr id="22" name="Content Placeholder 1">
            <a:extLst>
              <a:ext uri="{FF2B5EF4-FFF2-40B4-BE49-F238E27FC236}">
                <a16:creationId xmlns:a16="http://schemas.microsoft.com/office/drawing/2014/main" id="{79351661-D52B-43DE-936F-AEB8D3199548}"/>
              </a:ext>
            </a:extLst>
          </p:cNvPr>
          <p:cNvSpPr txBox="1">
            <a:spLocks/>
          </p:cNvSpPr>
          <p:nvPr/>
        </p:nvSpPr>
        <p:spPr>
          <a:xfrm>
            <a:off x="6358837" y="979108"/>
            <a:ext cx="5488972" cy="460866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marR="0" lvl="0" indent="0" algn="just"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tr-TR" sz="15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just" defTabSz="914400" rtl="0" eaLnBrk="1" fontAlgn="auto" latinLnBrk="0" hangingPunct="1">
              <a:spcBef>
                <a:spcPts val="1000"/>
              </a:spcBef>
              <a:spcAft>
                <a:spcPts val="800"/>
              </a:spcAft>
              <a:buClrTx/>
              <a:buSzTx/>
              <a:buFont typeface="Arial" panose="020B0604020202020204" pitchFamily="34" charset="0"/>
              <a:buNone/>
              <a:tabLst/>
              <a:defRPr/>
            </a:pPr>
            <a:r>
              <a:rPr kumimoji="0" lang="tr-TR"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Likidite Üzerinde Stres Oluşturan Senaryolar:</a:t>
            </a:r>
          </a:p>
          <a:p>
            <a:pPr marL="342900" marR="0" lvl="0" indent="-342900" algn="just" defTabSz="914400" rtl="0" eaLnBrk="1" fontAlgn="auto" latinLnBrk="0" hangingPunct="1">
              <a:spcBef>
                <a:spcPts val="1000"/>
              </a:spcBef>
              <a:spcAft>
                <a:spcPts val="0"/>
              </a:spcAft>
              <a:buClrTx/>
              <a:buSzTx/>
              <a:buFont typeface="Symbol" panose="05050102010706020507" pitchFamily="18" charset="2"/>
              <a:buChar char=""/>
              <a:tabLst/>
              <a:defRPr/>
            </a:pP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Teminatsız toptan finansman kapasitesinin kısmi kaybı,</a:t>
            </a:r>
          </a:p>
          <a:p>
            <a:pPr marL="342900" marR="0" lvl="0" indent="-342900" algn="just" defTabSz="914400" rtl="0" eaLnBrk="1" fontAlgn="auto" latinLnBrk="0" hangingPunct="1">
              <a:spcBef>
                <a:spcPts val="1000"/>
              </a:spcBef>
              <a:spcAft>
                <a:spcPts val="0"/>
              </a:spcAft>
              <a:buClrTx/>
              <a:buSzTx/>
              <a:buFont typeface="Symbol" panose="05050102010706020507" pitchFamily="18" charset="2"/>
              <a:buChar char=""/>
              <a:tabLst/>
              <a:defRPr/>
            </a:pP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Belirli teminatlar ve karşı taraflarla kısa vadeli finansmanda daralma,</a:t>
            </a:r>
          </a:p>
          <a:p>
            <a:pPr marL="342900" marR="0" lvl="0" indent="-342900" algn="just" defTabSz="914400" rtl="0" eaLnBrk="1" fontAlgn="auto" latinLnBrk="0" hangingPunct="1">
              <a:spcBef>
                <a:spcPts val="1000"/>
              </a:spcBef>
              <a:spcAft>
                <a:spcPts val="0"/>
              </a:spcAft>
              <a:buClrTx/>
              <a:buSzTx/>
              <a:buFont typeface="Symbol" panose="05050102010706020507" pitchFamily="18" charset="2"/>
              <a:buChar char=""/>
              <a:tabLst/>
              <a:defRPr/>
            </a:pP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CDS primi yükselişi veya ülke/banka kredi notunun düşürülmesine bağlı ilave teminat ve nakit çıkışları,</a:t>
            </a:r>
          </a:p>
          <a:p>
            <a:pPr marL="342900" marR="0" lvl="0" indent="-342900" algn="just" defTabSz="914400" rtl="0" eaLnBrk="1" fontAlgn="auto" latinLnBrk="0" hangingPunct="1">
              <a:spcBef>
                <a:spcPts val="1000"/>
              </a:spcBef>
              <a:spcAft>
                <a:spcPts val="0"/>
              </a:spcAft>
              <a:buClrTx/>
              <a:buSzTx/>
              <a:buFont typeface="Symbol" panose="05050102010706020507" pitchFamily="18" charset="2"/>
              <a:buChar char=""/>
              <a:tabLst/>
              <a:defRPr/>
            </a:pP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Piyasa oynaklığındaki artışın türev işlemlerden kaynaklı teminat çıkışlarını tetiklemesi,</a:t>
            </a:r>
          </a:p>
          <a:p>
            <a:pPr marL="342900" marR="0" lvl="0" indent="-342900" algn="just" defTabSz="914400" rtl="0" eaLnBrk="1" fontAlgn="auto" latinLnBrk="0" hangingPunct="1">
              <a:spcBef>
                <a:spcPts val="1000"/>
              </a:spcBef>
              <a:spcAft>
                <a:spcPts val="0"/>
              </a:spcAft>
              <a:buClrTx/>
              <a:buSzTx/>
              <a:buFont typeface="Symbol" panose="05050102010706020507" pitchFamily="18" charset="2"/>
              <a:buChar char=""/>
              <a:tabLst/>
              <a:defRPr/>
            </a:pP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İtibar riskini yönetmek amacıyla borçlanma senetlerinin geri satın alınması veya sözleşme dışı yükümlülüklerin yerine getirilmesi.</a:t>
            </a:r>
          </a:p>
        </p:txBody>
      </p:sp>
    </p:spTree>
    <p:extLst>
      <p:ext uri="{BB962C8B-B14F-4D97-AF65-F5344CB8AC3E}">
        <p14:creationId xmlns:p14="http://schemas.microsoft.com/office/powerpoint/2010/main" val="3904349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BCBS Likidite Riski Standart ve Rehberleri</a:t>
            </a:r>
            <a:endParaRPr sz="2000" b="1" dirty="0">
              <a:solidFill>
                <a:schemeClr val="lt1"/>
              </a:solidFill>
              <a:latin typeface="Arial"/>
              <a:ea typeface="Arial"/>
              <a:cs typeface="Arial"/>
              <a:sym typeface="Arial"/>
            </a:endParaRP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01075" y="6488264"/>
            <a:ext cx="2743200" cy="365125"/>
          </a:xfrm>
        </p:spPr>
        <p:txBody>
          <a:bodyPr/>
          <a:lstStyle/>
          <a:p>
            <a:pPr marL="0" lvl="0" indent="0" algn="r" rtl="0">
              <a:spcBef>
                <a:spcPts val="0"/>
              </a:spcBef>
              <a:spcAft>
                <a:spcPts val="0"/>
              </a:spcAft>
              <a:buNone/>
            </a:pPr>
            <a:fld id="{00000000-1234-1234-1234-123412341234}" type="slidenum">
              <a:rPr lang="tr-TR" b="1" smtClean="0"/>
              <a:t>4</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u="sng" dirty="0">
                  <a:solidFill>
                    <a:schemeClr val="lt1"/>
                  </a:solidFill>
                </a:rPr>
                <a:t>Giriş</a:t>
              </a:r>
              <a:endParaRPr sz="1600" b="1" u="sng"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Veri ve Metodoloji</a:t>
              </a:r>
              <a:endParaRPr sz="1600"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Literatür</a:t>
              </a:r>
              <a:endParaRPr sz="1600"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graphicFrame>
        <p:nvGraphicFramePr>
          <p:cNvPr id="20" name="Content Placeholder 9">
            <a:extLst>
              <a:ext uri="{FF2B5EF4-FFF2-40B4-BE49-F238E27FC236}">
                <a16:creationId xmlns:a16="http://schemas.microsoft.com/office/drawing/2014/main" id="{C0323710-697E-4C7C-AAA7-A0F7B5D890BA}"/>
              </a:ext>
            </a:extLst>
          </p:cNvPr>
          <p:cNvGraphicFramePr>
            <a:graphicFrameLocks/>
          </p:cNvGraphicFramePr>
          <p:nvPr>
            <p:extLst>
              <p:ext uri="{D42A27DB-BD31-4B8C-83A1-F6EECF244321}">
                <p14:modId xmlns:p14="http://schemas.microsoft.com/office/powerpoint/2010/main" val="2751584356"/>
              </p:ext>
            </p:extLst>
          </p:nvPr>
        </p:nvGraphicFramePr>
        <p:xfrm>
          <a:off x="745488" y="1615890"/>
          <a:ext cx="10389237" cy="2229756"/>
        </p:xfrm>
        <a:graphic>
          <a:graphicData uri="http://schemas.openxmlformats.org/drawingml/2006/table">
            <a:tbl>
              <a:tblPr firstRow="1" firstCol="1" bandRow="1"/>
              <a:tblGrid>
                <a:gridCol w="1673862">
                  <a:extLst>
                    <a:ext uri="{9D8B030D-6E8A-4147-A177-3AD203B41FA5}">
                      <a16:colId xmlns:a16="http://schemas.microsoft.com/office/drawing/2014/main" val="115569643"/>
                    </a:ext>
                  </a:extLst>
                </a:gridCol>
                <a:gridCol w="8715375">
                  <a:extLst>
                    <a:ext uri="{9D8B030D-6E8A-4147-A177-3AD203B41FA5}">
                      <a16:colId xmlns:a16="http://schemas.microsoft.com/office/drawing/2014/main" val="1944377543"/>
                    </a:ext>
                  </a:extLst>
                </a:gridCol>
              </a:tblGrid>
              <a:tr h="185813">
                <a:tc>
                  <a:txBody>
                    <a:bodyPr/>
                    <a:lstStyle/>
                    <a:p>
                      <a:pPr algn="just">
                        <a:lnSpc>
                          <a:spcPct val="107000"/>
                        </a:lnSpc>
                        <a:spcAft>
                          <a:spcPts val="800"/>
                        </a:spcAft>
                      </a:pPr>
                      <a:r>
                        <a:rPr lang="tr-TR" sz="1000" b="1">
                          <a:effectLst/>
                          <a:latin typeface="Times New Roman" panose="02020603050405020304" pitchFamily="18" charset="0"/>
                          <a:ea typeface="Calibri" panose="020F0502020204030204" pitchFamily="34" charset="0"/>
                          <a:cs typeface="Times New Roman" panose="02020603050405020304" pitchFamily="18" charset="0"/>
                        </a:rPr>
                        <a:t>Tarih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b="1" dirty="0">
                          <a:effectLst/>
                          <a:latin typeface="Times New Roman" panose="02020603050405020304" pitchFamily="18" charset="0"/>
                          <a:ea typeface="Calibri" panose="020F0502020204030204" pitchFamily="34" charset="0"/>
                          <a:cs typeface="Times New Roman" panose="02020603050405020304" pitchFamily="18" charset="0"/>
                        </a:rPr>
                        <a:t>Standart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6235320"/>
                  </a:ext>
                </a:extLst>
              </a:tr>
              <a:tr h="185813">
                <a:tc>
                  <a:txBody>
                    <a:bodyPr/>
                    <a:lstStyle/>
                    <a:p>
                      <a:pPr>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17 Temmuz 2024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Cryptoasset</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Standard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Amendments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7417602"/>
                  </a:ext>
                </a:extLst>
              </a:tr>
              <a:tr h="185813">
                <a:tc>
                  <a:txBody>
                    <a:bodyPr/>
                    <a:lstStyle/>
                    <a:p>
                      <a:pPr>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29 Haziran 2018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Treatment</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Of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Extraordinary</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Monetary</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Policy</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Operations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Net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Stable</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Funding</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Ratio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5713715"/>
                  </a:ext>
                </a:extLst>
              </a:tr>
              <a:tr h="185813">
                <a:tc>
                  <a:txBody>
                    <a:bodyPr/>
                    <a:lstStyle/>
                    <a:p>
                      <a:pPr>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06 Ekim 2017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Implementation</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Of Net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Stable</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Funding</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Ratio</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Treatment</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Of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Derivative</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Liabilities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6538041"/>
                  </a:ext>
                </a:extLst>
              </a:tr>
              <a:tr h="185813">
                <a:tc>
                  <a:txBody>
                    <a:bodyPr/>
                    <a:lstStyle/>
                    <a:p>
                      <a:pPr>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22 Haziran 2015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Net Stable Funding Ratio Disclosure Standards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4277861"/>
                  </a:ext>
                </a:extLst>
              </a:tr>
              <a:tr h="185813">
                <a:tc>
                  <a:txBody>
                    <a:bodyPr/>
                    <a:lstStyle/>
                    <a:p>
                      <a:pPr>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31 Ekim 2014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Basel III: The Net Stable Funding Ratio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5961816"/>
                  </a:ext>
                </a:extLst>
              </a:tr>
              <a:tr h="185813">
                <a:tc>
                  <a:txBody>
                    <a:bodyPr/>
                    <a:lstStyle/>
                    <a:p>
                      <a:pPr>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18 Mart 2014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Risk Weight For The European Stability Mechanism (ESM) And European Financial Stability Facility (EFSF)</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2995638"/>
                  </a:ext>
                </a:extLst>
              </a:tr>
              <a:tr h="185813">
                <a:tc>
                  <a:txBody>
                    <a:bodyPr/>
                    <a:lstStyle/>
                    <a:p>
                      <a:pPr>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12 Ocak 2014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Liquidity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Coverage</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Ratio</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Restricted-Use</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Committed</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Liquidity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Facilities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1410145"/>
                  </a:ext>
                </a:extLst>
              </a:tr>
              <a:tr h="185813">
                <a:tc>
                  <a:txBody>
                    <a:bodyPr/>
                    <a:lstStyle/>
                    <a:p>
                      <a:pPr>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12 Ocak 2014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Liquidity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Coverage</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Ratio</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Disclosure</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Standards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5465500"/>
                  </a:ext>
                </a:extLst>
              </a:tr>
              <a:tr h="185813">
                <a:tc>
                  <a:txBody>
                    <a:bodyPr/>
                    <a:lstStyle/>
                    <a:p>
                      <a:pPr>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11 Nisan 2013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Monitoring</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Tools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Intraday</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Liquidity Management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4366987"/>
                  </a:ext>
                </a:extLst>
              </a:tr>
              <a:tr h="185813">
                <a:tc>
                  <a:txBody>
                    <a:bodyPr/>
                    <a:lstStyle/>
                    <a:p>
                      <a:pPr>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07 Ocak 2013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Basel III: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Liquidity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Coverage</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Ratio</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Liquidity Risk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Monitoring</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Tools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0433792"/>
                  </a:ext>
                </a:extLst>
              </a:tr>
              <a:tr h="185813">
                <a:tc>
                  <a:txBody>
                    <a:bodyPr/>
                    <a:lstStyle/>
                    <a:p>
                      <a:pPr>
                        <a:lnSpc>
                          <a:spcPct val="107000"/>
                        </a:lnSpc>
                        <a:spcAft>
                          <a:spcPts val="800"/>
                        </a:spcAft>
                      </a:pP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16 Aralık 2010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Basel III: International Framework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Liquidity Risk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Measurement</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Standards</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Monitoring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0829715"/>
                  </a:ext>
                </a:extLst>
              </a:tr>
            </a:tbl>
          </a:graphicData>
        </a:graphic>
      </p:graphicFrame>
      <p:graphicFrame>
        <p:nvGraphicFramePr>
          <p:cNvPr id="21" name="Table 20">
            <a:extLst>
              <a:ext uri="{FF2B5EF4-FFF2-40B4-BE49-F238E27FC236}">
                <a16:creationId xmlns:a16="http://schemas.microsoft.com/office/drawing/2014/main" id="{F5F0A7CE-B79F-41C0-8546-8B35F23D9B94}"/>
              </a:ext>
            </a:extLst>
          </p:cNvPr>
          <p:cNvGraphicFramePr>
            <a:graphicFrameLocks noGrp="1"/>
          </p:cNvGraphicFramePr>
          <p:nvPr>
            <p:extLst>
              <p:ext uri="{D42A27DB-BD31-4B8C-83A1-F6EECF244321}">
                <p14:modId xmlns:p14="http://schemas.microsoft.com/office/powerpoint/2010/main" val="3620007723"/>
              </p:ext>
            </p:extLst>
          </p:nvPr>
        </p:nvGraphicFramePr>
        <p:xfrm>
          <a:off x="745488" y="3977560"/>
          <a:ext cx="10389236" cy="1640133"/>
        </p:xfrm>
        <a:graphic>
          <a:graphicData uri="http://schemas.openxmlformats.org/drawingml/2006/table">
            <a:tbl>
              <a:tblPr firstRow="1" firstCol="1" bandRow="1"/>
              <a:tblGrid>
                <a:gridCol w="1673862">
                  <a:extLst>
                    <a:ext uri="{9D8B030D-6E8A-4147-A177-3AD203B41FA5}">
                      <a16:colId xmlns:a16="http://schemas.microsoft.com/office/drawing/2014/main" val="2496636215"/>
                    </a:ext>
                  </a:extLst>
                </a:gridCol>
                <a:gridCol w="8715374">
                  <a:extLst>
                    <a:ext uri="{9D8B030D-6E8A-4147-A177-3AD203B41FA5}">
                      <a16:colId xmlns:a16="http://schemas.microsoft.com/office/drawing/2014/main" val="3746329269"/>
                    </a:ext>
                  </a:extLst>
                </a:gridCol>
              </a:tblGrid>
              <a:tr h="182237">
                <a:tc>
                  <a:txBody>
                    <a:bodyPr/>
                    <a:lstStyle/>
                    <a:p>
                      <a:pPr algn="just">
                        <a:lnSpc>
                          <a:spcPct val="107000"/>
                        </a:lnSpc>
                        <a:spcAft>
                          <a:spcPts val="800"/>
                        </a:spcAft>
                      </a:pPr>
                      <a:r>
                        <a:rPr lang="tr-TR" sz="1000" b="1">
                          <a:effectLst/>
                          <a:latin typeface="Times New Roman" panose="02020603050405020304" pitchFamily="18" charset="0"/>
                          <a:ea typeface="Calibri" panose="020F0502020204030204" pitchFamily="34" charset="0"/>
                          <a:cs typeface="Times New Roman" panose="02020603050405020304" pitchFamily="18" charset="0"/>
                        </a:rPr>
                        <a:t>Tarih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b="1" dirty="0">
                          <a:effectLst/>
                          <a:latin typeface="Times New Roman" panose="02020603050405020304" pitchFamily="18" charset="0"/>
                          <a:ea typeface="Calibri" panose="020F0502020204030204" pitchFamily="34" charset="0"/>
                          <a:cs typeface="Times New Roman" panose="02020603050405020304" pitchFamily="18" charset="0"/>
                        </a:rPr>
                        <a:t>Rehber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8193504"/>
                  </a:ext>
                </a:extLst>
              </a:tr>
              <a:tr h="182237">
                <a:tc>
                  <a:txBody>
                    <a:bodyPr/>
                    <a:lstStyle/>
                    <a:p>
                      <a:pPr algn="just">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25 Ekim 2017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Identification And Management Of Step-In Risk</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6888425"/>
                  </a:ext>
                </a:extLst>
              </a:tr>
              <a:tr h="182237">
                <a:tc>
                  <a:txBody>
                    <a:bodyPr/>
                    <a:lstStyle/>
                    <a:p>
                      <a:pPr algn="just">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12 Ocak 2014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Guidance</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Supervisors</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On Market-</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Based</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Indicators</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Of Liquidity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2717192"/>
                  </a:ext>
                </a:extLst>
              </a:tr>
              <a:tr h="182237">
                <a:tc>
                  <a:txBody>
                    <a:bodyPr/>
                    <a:lstStyle/>
                    <a:p>
                      <a:pPr algn="just">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15 Şubat 2013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Supervisory Guidance For Managing Risks Associated With The Settlement Of Foreign Exchange Transactions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6786265"/>
                  </a:ext>
                </a:extLst>
              </a:tr>
              <a:tr h="182237">
                <a:tc>
                  <a:txBody>
                    <a:bodyPr/>
                    <a:lstStyle/>
                    <a:p>
                      <a:pPr algn="just">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20 Mayıs 2009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Principles For Sound Stress Testing Practices And Supervision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1747269"/>
                  </a:ext>
                </a:extLst>
              </a:tr>
              <a:tr h="182237">
                <a:tc>
                  <a:txBody>
                    <a:bodyPr/>
                    <a:lstStyle/>
                    <a:p>
                      <a:pPr algn="just">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25 Eylül 2008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Principles</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Sound Liquidity Risk Management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Supervision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6460704"/>
                  </a:ext>
                </a:extLst>
              </a:tr>
              <a:tr h="182237">
                <a:tc>
                  <a:txBody>
                    <a:bodyPr/>
                    <a:lstStyle/>
                    <a:p>
                      <a:pPr algn="just">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27 Eylül 2000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Supervisory Guidance For Managing Settlement Risk In Foreign Exchange Transactions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9829533"/>
                  </a:ext>
                </a:extLst>
              </a:tr>
              <a:tr h="182237">
                <a:tc>
                  <a:txBody>
                    <a:bodyPr/>
                    <a:lstStyle/>
                    <a:p>
                      <a:pPr algn="just">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01 Şubat 2000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Sound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Practices</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Managing</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Liquidity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Banking</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Organisations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8364583"/>
                  </a:ext>
                </a:extLst>
              </a:tr>
              <a:tr h="182237">
                <a:tc>
                  <a:txBody>
                    <a:bodyPr/>
                    <a:lstStyle/>
                    <a:p>
                      <a:pPr algn="just">
                        <a:lnSpc>
                          <a:spcPct val="107000"/>
                        </a:lnSpc>
                        <a:spcAft>
                          <a:spcPts val="800"/>
                        </a:spcAft>
                      </a:pPr>
                      <a:r>
                        <a:rPr lang="tr-TR" sz="1000">
                          <a:effectLst/>
                          <a:latin typeface="Times New Roman" panose="02020603050405020304" pitchFamily="18" charset="0"/>
                          <a:ea typeface="Calibri" panose="020F0502020204030204" pitchFamily="34" charset="0"/>
                          <a:cs typeface="Times New Roman" panose="02020603050405020304" pitchFamily="18" charset="0"/>
                        </a:rPr>
                        <a:t>28 Eylül 1992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A Framework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Measuring</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000" dirty="0" err="1">
                          <a:effectLst/>
                          <a:latin typeface="Times New Roman" panose="02020603050405020304" pitchFamily="18" charset="0"/>
                          <a:ea typeface="Calibri" panose="020F0502020204030204" pitchFamily="34" charset="0"/>
                          <a:cs typeface="Times New Roman" panose="02020603050405020304" pitchFamily="18" charset="0"/>
                        </a:rPr>
                        <a:t>Managing</a:t>
                      </a:r>
                      <a:r>
                        <a:rPr lang="tr-TR" sz="1000" dirty="0">
                          <a:effectLst/>
                          <a:latin typeface="Times New Roman" panose="02020603050405020304" pitchFamily="18" charset="0"/>
                          <a:ea typeface="Calibri" panose="020F0502020204030204" pitchFamily="34" charset="0"/>
                          <a:cs typeface="Times New Roman" panose="02020603050405020304" pitchFamily="18" charset="0"/>
                        </a:rPr>
                        <a:t> Liquidity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785334"/>
                  </a:ext>
                </a:extLst>
              </a:tr>
            </a:tbl>
          </a:graphicData>
        </a:graphic>
      </p:graphicFrame>
      <p:sp>
        <p:nvSpPr>
          <p:cNvPr id="23" name="TextBox 22">
            <a:extLst>
              <a:ext uri="{FF2B5EF4-FFF2-40B4-BE49-F238E27FC236}">
                <a16:creationId xmlns:a16="http://schemas.microsoft.com/office/drawing/2014/main" id="{55E94AEE-9A06-4787-A1E2-2159AEE73FD1}"/>
              </a:ext>
            </a:extLst>
          </p:cNvPr>
          <p:cNvSpPr txBox="1"/>
          <p:nvPr/>
        </p:nvSpPr>
        <p:spPr>
          <a:xfrm>
            <a:off x="640712" y="5628084"/>
            <a:ext cx="10389235" cy="523220"/>
          </a:xfrm>
          <a:prstGeom prst="rect">
            <a:avLst/>
          </a:prstGeom>
          <a:noFill/>
        </p:spPr>
        <p:txBody>
          <a:bodyPr wrap="square">
            <a:spAutoFit/>
          </a:bodyPr>
          <a:lstStyle/>
          <a:p>
            <a:pPr algn="just"/>
            <a:r>
              <a:rPr lang="tr-TR" sz="1400" dirty="0">
                <a:effectLst/>
                <a:latin typeface="Times-Bold"/>
                <a:ea typeface="Calibri" panose="020F0502020204030204" pitchFamily="34" charset="0"/>
                <a:cs typeface="Times-Bold"/>
              </a:rPr>
              <a:t>Basel III ile getirilen (LCR </a:t>
            </a:r>
            <a:r>
              <a:rPr lang="tr-TR" sz="1400" dirty="0" err="1">
                <a:effectLst/>
                <a:latin typeface="Times-Bold"/>
                <a:ea typeface="Calibri" panose="020F0502020204030204" pitchFamily="34" charset="0"/>
                <a:cs typeface="Times-Bold"/>
              </a:rPr>
              <a:t>and</a:t>
            </a:r>
            <a:r>
              <a:rPr lang="tr-TR" sz="1400" dirty="0">
                <a:effectLst/>
                <a:latin typeface="Times-Bold"/>
                <a:ea typeface="Calibri" panose="020F0502020204030204" pitchFamily="34" charset="0"/>
                <a:cs typeface="Times-Bold"/>
              </a:rPr>
              <a:t> NFSR) likidite tamponlarına stresli koşullarda bile uyumun sağlanıp sağlanamadığı, yasal sınırların altında kalan bankalar için ne kadar miktarda likidite desteği gerektiği netleştirilmektedir. </a:t>
            </a:r>
          </a:p>
        </p:txBody>
      </p:sp>
    </p:spTree>
    <p:extLst>
      <p:ext uri="{BB962C8B-B14F-4D97-AF65-F5344CB8AC3E}">
        <p14:creationId xmlns:p14="http://schemas.microsoft.com/office/powerpoint/2010/main" val="3369834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Ülkemizde Bankalara Yönelik Likidite Riski Düzenlemeleri</a:t>
            </a:r>
            <a:endParaRPr sz="2000" b="1" dirty="0">
              <a:solidFill>
                <a:schemeClr val="lt1"/>
              </a:solidFill>
              <a:latin typeface="Arial"/>
              <a:ea typeface="Arial"/>
              <a:cs typeface="Arial"/>
              <a:sym typeface="Arial"/>
            </a:endParaRP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13" name="Content Placeholder 1">
            <a:extLst>
              <a:ext uri="{FF2B5EF4-FFF2-40B4-BE49-F238E27FC236}">
                <a16:creationId xmlns:a16="http://schemas.microsoft.com/office/drawing/2014/main" id="{97D0FD35-6C4D-4BDD-9909-353BA34EA80C}"/>
              </a:ext>
            </a:extLst>
          </p:cNvPr>
          <p:cNvSpPr txBox="1">
            <a:spLocks/>
          </p:cNvSpPr>
          <p:nvPr/>
        </p:nvSpPr>
        <p:spPr>
          <a:xfrm>
            <a:off x="607027" y="1542398"/>
            <a:ext cx="11203973" cy="460866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Bold"/>
              </a:rPr>
              <a:t>BDDK; 01.11.2006 tarihli “Bankaların Likidite Yeterliliğinin Ölçülmesine ve Değerlendirilmesine İlişkin Yönetmelik (LYO).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BDDK tarafından bankaların likidite yeterliliğinin ölçülmesine ve yönetimine ilişkin Basel III düzenlemelerine uyum kapsamında LKO 21.03.2014 tarih ve 28948 sayılı Resmi </a:t>
            </a:r>
            <a:r>
              <a:rPr kumimoji="0" lang="tr-TR"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Gazete'de</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yayımlanan “Bankaların Likidite Karşılama Oranı Hesaplamasına İlişkin Yönetmelik” ile belirlenen hükümler çerçevesinde hesaplanmaktadır. </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Bold"/>
              </a:rPr>
              <a:t>LKO için 2015 yılından itibaren kademeli geçiş öngörülmüş olup her yıl 10 puanlık artış sonrası LKO, 2019 yılından itibaren toplam bazında %100, yabancı para bazında ise %80</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olarak uygulanmaktadır.</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Bold"/>
              </a:rPr>
              <a:t>BDDK tarafından bankaların uzun vadeli likidite risklerinin ölçülmesine ve yönetimine ilişkin Basel III düzenlemelerine uyum kapsamında NİFO, ilk olarak 2018 Haziran ayında konsolide ve konsolide olmayan bazda çeyreklik dönemler itibarıyla %100 asgari sınırla hesaplanmasını öngören bir yönetmelik taslağı olarak yayımlanmıştır. NİFO için taslak sürecinin tamamlanmasının ardından, 26.05.2023 tarih ve 32202 sayılı Resmi </a:t>
            </a:r>
            <a:r>
              <a:rPr kumimoji="0" lang="tr-TR"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Bold"/>
              </a:rPr>
              <a:t>Gazete'de</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Bold"/>
              </a:rPr>
              <a:t> “Bankaların Net İstikrarlı Fonlama Oranı Hesaplamasına İlişkin Yönetmelik” nihai olarak yayımlanmış olup yürürlük tarihi sonrası NİFO, 01.01.2024 tarihinden itibaren aylık dönemler itibarıyla basit aritmetik ortalamalar üzerinden hem konsolide hem de konsolide olmayan bazda asgari %100 olarak uygulanmaktadır.</a:t>
            </a:r>
          </a:p>
          <a:p>
            <a:pPr algn="just">
              <a:lnSpc>
                <a:spcPct val="90000"/>
              </a:lnSpc>
              <a:spcBef>
                <a:spcPts val="1000"/>
              </a:spcBef>
              <a:buClrTx/>
              <a:buSzTx/>
              <a:defRPr/>
            </a:pP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Bold"/>
              </a:rPr>
              <a:t>BDDK tarafından Basel III düzenlemelerine uyum çerçevesinde uygulama alınan LKO düzenlemesi öncesinde 2006 yılından itibaren likidite yeterliliği düzenlemesinin uygulanıyor olması, BDDK ve bankalar açısından yeni düzenlemeye uyum sürecini kolaylaştırmıştır.</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Bold"/>
              </a:rPr>
              <a:t>BDDK tarafından 11.07.2014 tarih ve 29057 sayılı Resmi </a:t>
            </a:r>
            <a:r>
              <a:rPr kumimoji="0" lang="tr-TR"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Bold"/>
              </a:rPr>
              <a:t>Gazete’de</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Bold"/>
              </a:rPr>
              <a:t> yayımlanan Bankaların İç Sistemleri ve İçsel Sermaye Yeterliliği Değerlendirme Süreci Hakkında Yönetmelik’in “Stres Testi Programı” kısmı.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BDDK tarafından 31.03.2016 tarih ve 6827 sayılı Resmi </a:t>
            </a:r>
            <a:r>
              <a:rPr kumimoji="0" lang="tr-TR"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Gazete’de</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yayımlanan “Likidite Riskinin Yönetimine İlişkin </a:t>
            </a:r>
            <a:r>
              <a:rPr kumimoji="0" lang="tr-TR"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Rehber”de</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etkin ve yeterli bir likidite riski yönetiminin banka faaliyetlerinin karmaşıklığı ve büyüklüğü dikkate alınarak konsolide bakış açısıyla yürütülebileceği belirtilmektedir.</a:t>
            </a: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591550" y="6403975"/>
            <a:ext cx="2743200" cy="365125"/>
          </a:xfrm>
        </p:spPr>
        <p:txBody>
          <a:bodyPr/>
          <a:lstStyle/>
          <a:p>
            <a:pPr marL="0" lvl="0" indent="0" algn="r" rtl="0">
              <a:spcBef>
                <a:spcPts val="0"/>
              </a:spcBef>
              <a:spcAft>
                <a:spcPts val="0"/>
              </a:spcAft>
              <a:buNone/>
            </a:pPr>
            <a:fld id="{00000000-1234-1234-1234-123412341234}" type="slidenum">
              <a:rPr lang="tr-TR" b="1" smtClean="0"/>
              <a:t>5</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u="sng" dirty="0">
                  <a:solidFill>
                    <a:schemeClr val="lt1"/>
                  </a:solidFill>
                </a:rPr>
                <a:t>Giriş</a:t>
              </a:r>
              <a:endParaRPr sz="1600" b="1" u="sng"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Veri ve Metodoloji</a:t>
              </a:r>
              <a:endParaRPr sz="1600"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Literatür</a:t>
              </a:r>
              <a:endParaRPr sz="1600"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spTree>
    <p:extLst>
      <p:ext uri="{BB962C8B-B14F-4D97-AF65-F5344CB8AC3E}">
        <p14:creationId xmlns:p14="http://schemas.microsoft.com/office/powerpoint/2010/main" val="1548497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Likidite Riski Nasıl Yönetiliyor?</a:t>
            </a:r>
            <a:endParaRPr sz="2000" b="1" dirty="0">
              <a:solidFill>
                <a:schemeClr val="lt1"/>
              </a:solidFill>
              <a:latin typeface="Arial"/>
              <a:ea typeface="Arial"/>
              <a:cs typeface="Arial"/>
              <a:sym typeface="Arial"/>
            </a:endParaRP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13" name="Content Placeholder 1">
            <a:extLst>
              <a:ext uri="{FF2B5EF4-FFF2-40B4-BE49-F238E27FC236}">
                <a16:creationId xmlns:a16="http://schemas.microsoft.com/office/drawing/2014/main" id="{97D0FD35-6C4D-4BDD-9909-353BA34EA80C}"/>
              </a:ext>
            </a:extLst>
          </p:cNvPr>
          <p:cNvSpPr txBox="1">
            <a:spLocks/>
          </p:cNvSpPr>
          <p:nvPr/>
        </p:nvSpPr>
        <p:spPr>
          <a:xfrm>
            <a:off x="616552" y="1762125"/>
            <a:ext cx="11203973" cy="423492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R="0" lvl="0" algn="just" defTabSz="914400" rtl="0" eaLnBrk="1" fontAlgn="auto" latinLnBrk="0" hangingPunct="1">
              <a:lnSpc>
                <a:spcPct val="107000"/>
              </a:lnSpc>
              <a:spcBef>
                <a:spcPts val="1000"/>
              </a:spcBef>
              <a:spcAft>
                <a:spcPts val="800"/>
              </a:spcAft>
              <a:buClrTx/>
              <a:buSzTx/>
              <a:tabLst/>
              <a:defRPr/>
            </a:pP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Bankaların likidite riski doğuran işlemlerini ölçülülük ilkesi çerçevesinde yönetebilmesini </a:t>
            </a:r>
            <a:r>
              <a:rPr kumimoji="0" lang="tr-TR" sz="17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teminen</a:t>
            </a: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ilgili rehber ile belirlenen ilkeler aşağıdaki başlıklardan oluşmaktadır (</a:t>
            </a:r>
            <a:r>
              <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1)</a:t>
            </a: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t>
            </a:r>
            <a:endParaRPr kumimoji="0" lang="en-US"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342900" marR="0" lvl="0" indent="-342900" algn="just" defTabSz="914400" rtl="0" eaLnBrk="1" fontAlgn="auto" latinLnBrk="0" hangingPunct="1">
              <a:lnSpc>
                <a:spcPct val="107000"/>
              </a:lnSpc>
              <a:spcBef>
                <a:spcPts val="1000"/>
              </a:spcBef>
              <a:spcAft>
                <a:spcPts val="0"/>
              </a:spcAft>
              <a:buClrTx/>
              <a:buSzTx/>
              <a:buFont typeface="+mj-lt"/>
              <a:buAutoNum type="alphaLcParenR"/>
              <a:tabLst/>
              <a:defRPr/>
            </a:pP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Likidite riski yönetim yapısı,  </a:t>
            </a:r>
            <a:endParaRPr kumimoji="0" lang="en-US"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342900" marR="0" lvl="0" indent="-342900" algn="just" defTabSz="914400" rtl="0" eaLnBrk="1" fontAlgn="auto" latinLnBrk="0" hangingPunct="1">
              <a:lnSpc>
                <a:spcPct val="107000"/>
              </a:lnSpc>
              <a:spcBef>
                <a:spcPts val="1000"/>
              </a:spcBef>
              <a:spcAft>
                <a:spcPts val="0"/>
              </a:spcAft>
              <a:buClrTx/>
              <a:buSzTx/>
              <a:buFont typeface="+mj-lt"/>
              <a:buAutoNum type="alphaLcParenR"/>
              <a:tabLst/>
              <a:defRPr/>
            </a:pP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Likidite riski yönetiminde organizasyon yapısı, </a:t>
            </a:r>
            <a:endParaRPr kumimoji="0" lang="en-US"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342900" marR="0" lvl="0" indent="-342900" algn="just" defTabSz="914400" rtl="0" eaLnBrk="1" fontAlgn="auto" latinLnBrk="0" hangingPunct="1">
              <a:lnSpc>
                <a:spcPct val="107000"/>
              </a:lnSpc>
              <a:spcBef>
                <a:spcPts val="1000"/>
              </a:spcBef>
              <a:spcAft>
                <a:spcPts val="0"/>
              </a:spcAft>
              <a:buClrTx/>
              <a:buSzTx/>
              <a:buFont typeface="+mj-lt"/>
              <a:buAutoNum type="alphaLcParenR"/>
              <a:tabLst/>
              <a:defRPr/>
            </a:pP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Likidite riskine ilişkin strateji, politika ve prosedürler, </a:t>
            </a:r>
            <a:endParaRPr kumimoji="0" lang="en-US"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342900" marR="0" lvl="0" indent="-342900" algn="just" defTabSz="914400" rtl="0" eaLnBrk="1" fontAlgn="auto" latinLnBrk="0" hangingPunct="1">
              <a:lnSpc>
                <a:spcPct val="107000"/>
              </a:lnSpc>
              <a:spcBef>
                <a:spcPts val="1000"/>
              </a:spcBef>
              <a:spcAft>
                <a:spcPts val="0"/>
              </a:spcAft>
              <a:buClrTx/>
              <a:buSzTx/>
              <a:buFont typeface="+mj-lt"/>
              <a:buAutoNum type="alphaLcParenR"/>
              <a:tabLst/>
              <a:defRPr/>
            </a:pP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Likidite riski yönetim süreci, </a:t>
            </a:r>
            <a:endParaRPr kumimoji="0" lang="en-US"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342900" marR="0" lvl="0" indent="-342900" algn="just" defTabSz="914400" rtl="0" eaLnBrk="1" fontAlgn="auto" latinLnBrk="0" hangingPunct="1">
              <a:lnSpc>
                <a:spcPct val="107000"/>
              </a:lnSpc>
              <a:spcBef>
                <a:spcPts val="1000"/>
              </a:spcBef>
              <a:spcAft>
                <a:spcPts val="800"/>
              </a:spcAft>
              <a:buClrTx/>
              <a:buSzTx/>
              <a:buFont typeface="+mj-lt"/>
              <a:buAutoNum type="alphaLcParenR"/>
              <a:tabLst/>
              <a:defRPr/>
            </a:pP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Acil ve beklenmedik durum planı ile iş sürekliliği planı.</a:t>
            </a:r>
          </a:p>
          <a:p>
            <a:pPr marL="0" marR="0" lvl="0" indent="0" algn="just"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Stres testi programı, bankanın önemli risklerini, faaliyetlerini ve stratejilerini değerlendirmeye odaklanan sürekli ve ad hoc senaryoları test etme imkânı sağlamaktadır. Bu sayede, sermaye planlaması, likidite yeterliliğine ilişkin likidite ve fonlama planlaması yapmak mümkündür (2).</a:t>
            </a:r>
            <a:endParaRPr kumimoji="0" lang="en-US"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342900" marR="0" lvl="0" indent="-342900" algn="just" defTabSz="914400" rtl="0" eaLnBrk="1" fontAlgn="auto" latinLnBrk="0" hangingPunct="1">
              <a:lnSpc>
                <a:spcPct val="90000"/>
              </a:lnSpc>
              <a:spcBef>
                <a:spcPts val="1000"/>
              </a:spcBef>
              <a:spcAft>
                <a:spcPts val="0"/>
              </a:spcAft>
              <a:buClrTx/>
              <a:buSzTx/>
              <a:buFont typeface="+mj-lt"/>
              <a:buAutoNum type="arabicPeriod"/>
              <a:tabLst/>
              <a:defRPr/>
            </a:pP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Likidite Riskinin Yönetimine İlişkin Rehber </a:t>
            </a:r>
          </a:p>
          <a:p>
            <a:pPr marL="342900" marR="0" lvl="0" indent="-342900" algn="just" defTabSz="914400" rtl="0" eaLnBrk="1" fontAlgn="auto" latinLnBrk="0" hangingPunct="1">
              <a:lnSpc>
                <a:spcPct val="90000"/>
              </a:lnSpc>
              <a:spcBef>
                <a:spcPts val="1000"/>
              </a:spcBef>
              <a:spcAft>
                <a:spcPts val="0"/>
              </a:spcAft>
              <a:buClrTx/>
              <a:buSzTx/>
              <a:buFont typeface="+mj-lt"/>
              <a:buAutoNum type="arabicPeriod"/>
              <a:tabLst/>
              <a:defRPr/>
            </a:pPr>
            <a:r>
              <a:rPr lang="tr-TR" sz="1400" kern="1200" dirty="0">
                <a:solidFill>
                  <a:prstClr val="black"/>
                </a:solidFill>
                <a:latin typeface="Verdana" panose="020B0604030504040204" pitchFamily="34" charset="0"/>
                <a:ea typeface="Verdana" panose="020B0604030504040204" pitchFamily="34" charset="0"/>
                <a:cs typeface="Times New Roman" panose="02020603050405020304" pitchFamily="18" charset="0"/>
              </a:rPr>
              <a:t>Bankaların</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Sermaye ve Likidite Planlamasında Kullanacakları Stres Testlerine İlişkin Rehber </a:t>
            </a:r>
            <a:endPar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342900" marR="0" lvl="0" indent="-342900" algn="just" defTabSz="914400" rtl="0" eaLnBrk="1" fontAlgn="auto" latinLnBrk="0" hangingPunct="1">
              <a:lnSpc>
                <a:spcPct val="107000"/>
              </a:lnSpc>
              <a:spcBef>
                <a:spcPts val="1000"/>
              </a:spcBef>
              <a:spcAft>
                <a:spcPts val="800"/>
              </a:spcAft>
              <a:buClrTx/>
              <a:buSzTx/>
              <a:buFont typeface="+mj-lt"/>
              <a:buAutoNum type="alphaLcParenR"/>
              <a:tabLst/>
              <a:defRPr/>
            </a:pPr>
            <a:endPar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39175" y="6431832"/>
            <a:ext cx="2743200" cy="365125"/>
          </a:xfrm>
        </p:spPr>
        <p:txBody>
          <a:bodyPr/>
          <a:lstStyle/>
          <a:p>
            <a:pPr marL="0" lvl="0" indent="0" algn="r" rtl="0">
              <a:spcBef>
                <a:spcPts val="0"/>
              </a:spcBef>
              <a:spcAft>
                <a:spcPts val="0"/>
              </a:spcAft>
              <a:buNone/>
            </a:pPr>
            <a:fld id="{00000000-1234-1234-1234-123412341234}" type="slidenum">
              <a:rPr lang="tr-TR" b="1" smtClean="0"/>
              <a:t>6</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u="sng" dirty="0">
                  <a:solidFill>
                    <a:schemeClr val="lt1"/>
                  </a:solidFill>
                </a:rPr>
                <a:t>Giriş</a:t>
              </a:r>
              <a:endParaRPr sz="1600" b="1" u="sng"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Veri ve Metodoloji</a:t>
              </a:r>
              <a:endParaRPr sz="1600"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Literatür</a:t>
              </a:r>
              <a:endParaRPr sz="1600"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spTree>
    <p:extLst>
      <p:ext uri="{BB962C8B-B14F-4D97-AF65-F5344CB8AC3E}">
        <p14:creationId xmlns:p14="http://schemas.microsoft.com/office/powerpoint/2010/main" val="3681293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Örnek İçsel Likidite Risk İştahı Metrikleri</a:t>
            </a:r>
            <a:endParaRPr sz="2000" b="1" dirty="0">
              <a:solidFill>
                <a:schemeClr val="lt1"/>
              </a:solidFill>
              <a:latin typeface="Arial"/>
              <a:ea typeface="Arial"/>
              <a:cs typeface="Arial"/>
              <a:sym typeface="Arial"/>
            </a:endParaRP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13" name="Content Placeholder 1">
            <a:extLst>
              <a:ext uri="{FF2B5EF4-FFF2-40B4-BE49-F238E27FC236}">
                <a16:creationId xmlns:a16="http://schemas.microsoft.com/office/drawing/2014/main" id="{97D0FD35-6C4D-4BDD-9909-353BA34EA80C}"/>
              </a:ext>
            </a:extLst>
          </p:cNvPr>
          <p:cNvSpPr txBox="1">
            <a:spLocks/>
          </p:cNvSpPr>
          <p:nvPr/>
        </p:nvSpPr>
        <p:spPr>
          <a:xfrm>
            <a:off x="616552" y="1762125"/>
            <a:ext cx="11203973" cy="423492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342900" marR="0" lvl="0" indent="-342900" algn="just" defTabSz="914400" rtl="0" eaLnBrk="1" fontAlgn="auto" latinLnBrk="0" hangingPunct="1">
              <a:lnSpc>
                <a:spcPct val="107000"/>
              </a:lnSpc>
              <a:spcBef>
                <a:spcPts val="1000"/>
              </a:spcBef>
              <a:spcAft>
                <a:spcPts val="800"/>
              </a:spcAft>
              <a:buClrTx/>
              <a:buSzTx/>
              <a:buFont typeface="+mj-lt"/>
              <a:buAutoNum type="alphaLcParenR"/>
              <a:tabLst/>
              <a:defRPr/>
            </a:pPr>
            <a:endPar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10600" y="6488264"/>
            <a:ext cx="2743200" cy="365125"/>
          </a:xfrm>
        </p:spPr>
        <p:txBody>
          <a:bodyPr/>
          <a:lstStyle/>
          <a:p>
            <a:pPr marL="0" lvl="0" indent="0" algn="r" rtl="0">
              <a:spcBef>
                <a:spcPts val="0"/>
              </a:spcBef>
              <a:spcAft>
                <a:spcPts val="0"/>
              </a:spcAft>
              <a:buNone/>
            </a:pPr>
            <a:fld id="{00000000-1234-1234-1234-123412341234}" type="slidenum">
              <a:rPr lang="tr-TR" b="1" smtClean="0"/>
              <a:t>7</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u="sng" dirty="0">
                  <a:solidFill>
                    <a:schemeClr val="lt1"/>
                  </a:solidFill>
                </a:rPr>
                <a:t>Giriş</a:t>
              </a:r>
              <a:endParaRPr sz="1600" b="1" u="sng"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Veri ve Metodoloji</a:t>
              </a:r>
              <a:endParaRPr sz="1600"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Literatür</a:t>
              </a:r>
              <a:endParaRPr sz="1600"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graphicFrame>
        <p:nvGraphicFramePr>
          <p:cNvPr id="20" name="Content Placeholder 3">
            <a:extLst>
              <a:ext uri="{FF2B5EF4-FFF2-40B4-BE49-F238E27FC236}">
                <a16:creationId xmlns:a16="http://schemas.microsoft.com/office/drawing/2014/main" id="{F66B75F3-4842-41D6-A3DC-2180C482A2F2}"/>
              </a:ext>
            </a:extLst>
          </p:cNvPr>
          <p:cNvGraphicFramePr>
            <a:graphicFrameLocks/>
          </p:cNvGraphicFramePr>
          <p:nvPr>
            <p:extLst>
              <p:ext uri="{D42A27DB-BD31-4B8C-83A1-F6EECF244321}">
                <p14:modId xmlns:p14="http://schemas.microsoft.com/office/powerpoint/2010/main" val="3721565013"/>
              </p:ext>
            </p:extLst>
          </p:nvPr>
        </p:nvGraphicFramePr>
        <p:xfrm>
          <a:off x="708993" y="1740517"/>
          <a:ext cx="11054382" cy="4117179"/>
        </p:xfrm>
        <a:graphic>
          <a:graphicData uri="http://schemas.openxmlformats.org/drawingml/2006/table">
            <a:tbl>
              <a:tblPr firstRow="1" firstCol="1" bandRow="1"/>
              <a:tblGrid>
                <a:gridCol w="6101382">
                  <a:extLst>
                    <a:ext uri="{9D8B030D-6E8A-4147-A177-3AD203B41FA5}">
                      <a16:colId xmlns:a16="http://schemas.microsoft.com/office/drawing/2014/main" val="2693491077"/>
                    </a:ext>
                  </a:extLst>
                </a:gridCol>
                <a:gridCol w="1104900">
                  <a:extLst>
                    <a:ext uri="{9D8B030D-6E8A-4147-A177-3AD203B41FA5}">
                      <a16:colId xmlns:a16="http://schemas.microsoft.com/office/drawing/2014/main" val="1207771943"/>
                    </a:ext>
                  </a:extLst>
                </a:gridCol>
                <a:gridCol w="1126336">
                  <a:extLst>
                    <a:ext uri="{9D8B030D-6E8A-4147-A177-3AD203B41FA5}">
                      <a16:colId xmlns:a16="http://schemas.microsoft.com/office/drawing/2014/main" val="285328853"/>
                    </a:ext>
                  </a:extLst>
                </a:gridCol>
                <a:gridCol w="1531139">
                  <a:extLst>
                    <a:ext uri="{9D8B030D-6E8A-4147-A177-3AD203B41FA5}">
                      <a16:colId xmlns:a16="http://schemas.microsoft.com/office/drawing/2014/main" val="594677518"/>
                    </a:ext>
                  </a:extLst>
                </a:gridCol>
                <a:gridCol w="1190625">
                  <a:extLst>
                    <a:ext uri="{9D8B030D-6E8A-4147-A177-3AD203B41FA5}">
                      <a16:colId xmlns:a16="http://schemas.microsoft.com/office/drawing/2014/main" val="1063442182"/>
                    </a:ext>
                  </a:extLst>
                </a:gridCol>
              </a:tblGrid>
              <a:tr h="367797">
                <a:tc>
                  <a:txBody>
                    <a:bodyPr/>
                    <a:lstStyle/>
                    <a:p>
                      <a:pPr>
                        <a:lnSpc>
                          <a:spcPct val="107000"/>
                        </a:lnSpc>
                        <a:spcAft>
                          <a:spcPts val="80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Metrik</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5000"/>
                        <a:lumOff val="75000"/>
                      </a:schemeClr>
                    </a:solidFill>
                  </a:tcPr>
                </a:tc>
                <a:tc>
                  <a:txBody>
                    <a:bodyPr/>
                    <a:lstStyle/>
                    <a:p>
                      <a:pPr>
                        <a:lnSpc>
                          <a:spcPct val="107000"/>
                        </a:lnSpc>
                        <a:spcAft>
                          <a:spcPts val="80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Yasal/İçsel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5000"/>
                        <a:lumOff val="75000"/>
                      </a:schemeClr>
                    </a:solidFill>
                  </a:tcPr>
                </a:tc>
                <a:tc>
                  <a:txBody>
                    <a:bodyPr/>
                    <a:lstStyle/>
                    <a:p>
                      <a:pPr algn="ctr">
                        <a:lnSpc>
                          <a:spcPct val="107000"/>
                        </a:lnSpc>
                        <a:spcAft>
                          <a:spcPts val="80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Erken Uyarı</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5000"/>
                        <a:lumOff val="75000"/>
                      </a:schemeClr>
                    </a:solidFill>
                  </a:tcPr>
                </a:tc>
                <a:tc>
                  <a:txBody>
                    <a:bodyPr/>
                    <a:lstStyle/>
                    <a:p>
                      <a:pPr algn="ctr">
                        <a:lnSpc>
                          <a:spcPct val="107000"/>
                        </a:lnSpc>
                        <a:spcAft>
                          <a:spcPts val="80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Tetikleyici Seviye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5000"/>
                        <a:lumOff val="75000"/>
                      </a:schemeClr>
                    </a:solidFill>
                  </a:tcPr>
                </a:tc>
                <a:tc>
                  <a:txBody>
                    <a:bodyPr/>
                    <a:lstStyle/>
                    <a:p>
                      <a:pPr algn="ctr">
                        <a:lnSpc>
                          <a:spcPct val="107000"/>
                        </a:lnSpc>
                        <a:spcAft>
                          <a:spcPts val="800"/>
                        </a:spcAft>
                      </a:pP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Yasal Sınır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5000"/>
                        <a:lumOff val="75000"/>
                      </a:schemeClr>
                    </a:solidFill>
                  </a:tcPr>
                </a:tc>
                <a:extLst>
                  <a:ext uri="{0D108BD9-81ED-4DB2-BD59-A6C34878D82A}">
                    <a16:rowId xmlns:a16="http://schemas.microsoft.com/office/drawing/2014/main" val="1072362986"/>
                  </a:ext>
                </a:extLst>
              </a:tr>
              <a:tr h="267813">
                <a:tc>
                  <a:txBody>
                    <a:bodyPr/>
                    <a:lstStyle/>
                    <a:p>
                      <a:pPr>
                        <a:lnSpc>
                          <a:spcPct val="107000"/>
                        </a:lnSpc>
                        <a:spcAft>
                          <a:spcPts val="800"/>
                        </a:spcAft>
                      </a:pPr>
                      <a:r>
                        <a:rPr lang="tr-TR"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Likidite Karşılama Oranı – Toplam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100109219"/>
                  </a:ext>
                </a:extLst>
              </a:tr>
              <a:tr h="267813">
                <a:tc>
                  <a:txBody>
                    <a:bodyPr/>
                    <a:lstStyle/>
                    <a:p>
                      <a:pPr>
                        <a:lnSpc>
                          <a:spcPct val="107000"/>
                        </a:lnSpc>
                        <a:spcAft>
                          <a:spcPts val="800"/>
                        </a:spcAft>
                      </a:pPr>
                      <a:r>
                        <a:rPr lang="tr-TR"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Likidite Karşılama Oranı – YP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971201262"/>
                  </a:ext>
                </a:extLst>
              </a:tr>
              <a:tr h="267813">
                <a:tc>
                  <a:txBody>
                    <a:bodyPr/>
                    <a:lstStyle/>
                    <a:p>
                      <a:pPr>
                        <a:lnSpc>
                          <a:spcPct val="107000"/>
                        </a:lnSpc>
                        <a:spcAft>
                          <a:spcPts val="80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Net İstikrarlı Fonlama Oranı</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883590798"/>
                  </a:ext>
                </a:extLst>
              </a:tr>
              <a:tr h="267813">
                <a:tc>
                  <a:txBody>
                    <a:bodyPr/>
                    <a:lstStyle/>
                    <a:p>
                      <a:pPr>
                        <a:lnSpc>
                          <a:spcPct val="107000"/>
                        </a:lnSpc>
                        <a:spcAft>
                          <a:spcPts val="800"/>
                        </a:spcAft>
                      </a:pPr>
                      <a:r>
                        <a:rPr lang="tr-TR"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Ay Vade Dilimindeki Net Likidite Uyumsuzluğu / Özkaynaklar (TL)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005296899"/>
                  </a:ext>
                </a:extLst>
              </a:tr>
              <a:tr h="267813">
                <a:tc>
                  <a:txBody>
                    <a:bodyPr/>
                    <a:lstStyle/>
                    <a:p>
                      <a:pPr>
                        <a:lnSpc>
                          <a:spcPct val="107000"/>
                        </a:lnSpc>
                        <a:spcAft>
                          <a:spcPts val="800"/>
                        </a:spcAft>
                      </a:pPr>
                      <a:r>
                        <a:rPr lang="tr-TR"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Ay Vade Dilimindeki Net Likidite Uyumsuzluğu / Özkaynaklar (USD-EUR)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529421106"/>
                  </a:ext>
                </a:extLst>
              </a:tr>
              <a:tr h="267813">
                <a:tc>
                  <a:txBody>
                    <a:bodyPr/>
                    <a:lstStyle/>
                    <a:p>
                      <a:pPr>
                        <a:lnSpc>
                          <a:spcPct val="107000"/>
                        </a:lnSpc>
                        <a:spcAft>
                          <a:spcPts val="800"/>
                        </a:spcAft>
                      </a:pPr>
                      <a:r>
                        <a:rPr lang="tr-TR"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Yıldan Uzun Vadeli Nakdi Krediler (Nakit Akışına göre) / </a:t>
                      </a:r>
                      <a:r>
                        <a:rPr lang="tr-TR"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Özkaynaklar</a:t>
                      </a:r>
                      <a:r>
                        <a:rPr lang="tr-TR"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373857034"/>
                  </a:ext>
                </a:extLst>
              </a:tr>
              <a:tr h="267813">
                <a:tc>
                  <a:txBody>
                    <a:bodyPr/>
                    <a:lstStyle/>
                    <a:p>
                      <a:pPr>
                        <a:lnSpc>
                          <a:spcPct val="107000"/>
                        </a:lnSpc>
                        <a:spcAft>
                          <a:spcPts val="80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Toplam Kredi</a:t>
                      </a:r>
                      <a:r>
                        <a:rPr lang="tr-TR"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Toplam </a:t>
                      </a:r>
                      <a:r>
                        <a:rPr lang="en-US"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Mevduat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012020722"/>
                  </a:ext>
                </a:extLst>
              </a:tr>
              <a:tr h="267813">
                <a:tc>
                  <a:txBody>
                    <a:bodyPr/>
                    <a:lstStyle/>
                    <a:p>
                      <a:pP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İlk 10 Mevduat / Toplam Mevduat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266183432"/>
                  </a:ext>
                </a:extLst>
              </a:tr>
              <a:tr h="267813">
                <a:tc>
                  <a:txBody>
                    <a:bodyPr/>
                    <a:lstStyle/>
                    <a:p>
                      <a:pP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 Milyon Üzeri Mevduat / Toplam Mevduat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650339551"/>
                  </a:ext>
                </a:extLst>
              </a:tr>
              <a:tr h="267813">
                <a:tc>
                  <a:txBody>
                    <a:bodyPr/>
                    <a:lstStyle/>
                    <a:p>
                      <a:pP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Vade Bazında Yoğunlaşma (6 ay- 1 yıl)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694961169"/>
                  </a:ext>
                </a:extLst>
              </a:tr>
              <a:tr h="267813">
                <a:tc>
                  <a:txBody>
                    <a:bodyPr/>
                    <a:lstStyle/>
                    <a:p>
                      <a:pP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Vade Bazında Yoğunlaşma (1 yıl- 2 yıl)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405091374"/>
                  </a:ext>
                </a:extLst>
              </a:tr>
              <a:tr h="267813">
                <a:tc>
                  <a:txBody>
                    <a:bodyPr/>
                    <a:lstStyle/>
                    <a:p>
                      <a:pP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Vade Bazında Yoğunlaşma (2 yıl- 5 yıl)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325902015"/>
                  </a:ext>
                </a:extLst>
              </a:tr>
              <a:tr h="267813">
                <a:tc>
                  <a:txBody>
                    <a:bodyPr/>
                    <a:lstStyle/>
                    <a:p>
                      <a:pPr>
                        <a:lnSpc>
                          <a:spcPct val="107000"/>
                        </a:lnSpc>
                        <a:spcAft>
                          <a:spcPts val="800"/>
                        </a:spcAft>
                      </a:pPr>
                      <a:r>
                        <a:rPr lang="tr-TR"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Likidite Fonlama Açığı (USD) (Milyar)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820958877"/>
                  </a:ext>
                </a:extLst>
              </a:tr>
              <a:tr h="267813">
                <a:tc>
                  <a:txBody>
                    <a:bodyPr/>
                    <a:lstStyle/>
                    <a:p>
                      <a:pPr>
                        <a:lnSpc>
                          <a:spcPct val="107000"/>
                        </a:lnSpc>
                        <a:spcAft>
                          <a:spcPts val="800"/>
                        </a:spcAft>
                      </a:pPr>
                      <a:r>
                        <a:rPr lang="tr-TR"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Likidite Fonlama Açığı (EUR) (Milyar)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lnSpc>
                          <a:spcPct val="107000"/>
                        </a:lnSpc>
                        <a:spcAft>
                          <a:spcPts val="80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172877197"/>
                  </a:ext>
                </a:extLst>
              </a:tr>
            </a:tbl>
          </a:graphicData>
        </a:graphic>
      </p:graphicFrame>
    </p:spTree>
    <p:extLst>
      <p:ext uri="{BB962C8B-B14F-4D97-AF65-F5344CB8AC3E}">
        <p14:creationId xmlns:p14="http://schemas.microsoft.com/office/powerpoint/2010/main" val="1118363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Sistemik Likidite Riski ve Boyutları</a:t>
            </a: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13" name="Content Placeholder 1">
            <a:extLst>
              <a:ext uri="{FF2B5EF4-FFF2-40B4-BE49-F238E27FC236}">
                <a16:creationId xmlns:a16="http://schemas.microsoft.com/office/drawing/2014/main" id="{97D0FD35-6C4D-4BDD-9909-353BA34EA80C}"/>
              </a:ext>
            </a:extLst>
          </p:cNvPr>
          <p:cNvSpPr txBox="1">
            <a:spLocks/>
          </p:cNvSpPr>
          <p:nvPr/>
        </p:nvSpPr>
        <p:spPr>
          <a:xfrm>
            <a:off x="616552" y="1373776"/>
            <a:ext cx="11203973" cy="423492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R="0" lvl="0" algn="just" defTabSz="914400" rtl="0" eaLnBrk="1" fontAlgn="auto" latinLnBrk="0" hangingPunct="1">
              <a:lnSpc>
                <a:spcPct val="107000"/>
              </a:lnSpc>
              <a:spcBef>
                <a:spcPts val="1000"/>
              </a:spcBef>
              <a:spcAft>
                <a:spcPts val="800"/>
              </a:spcAft>
              <a:buClrTx/>
              <a:buSzTx/>
              <a:tabLst/>
              <a:defRPr/>
            </a:pPr>
            <a:endPar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R="0" lvl="0" algn="just" defTabSz="914400" rtl="0" eaLnBrk="1" fontAlgn="auto" latinLnBrk="0" hangingPunct="1">
              <a:lnSpc>
                <a:spcPct val="107000"/>
              </a:lnSpc>
              <a:spcBef>
                <a:spcPts val="1000"/>
              </a:spcBef>
              <a:spcAft>
                <a:spcPts val="800"/>
              </a:spcAft>
              <a:buClrTx/>
              <a:buSzTx/>
              <a:tabLst/>
              <a:defRPr/>
            </a:pPr>
            <a:endParaRPr lang="tr-TR" sz="1600" kern="1200" dirty="0">
              <a:solidFill>
                <a:prstClr val="black"/>
              </a:solidFill>
              <a:latin typeface="Verdana" panose="020B0604030504040204" pitchFamily="34" charset="0"/>
              <a:ea typeface="Verdana" panose="020B0604030504040204" pitchFamily="34" charset="0"/>
              <a:cs typeface="Times New Roman" panose="02020603050405020304" pitchFamily="18" charset="0"/>
            </a:endParaRPr>
          </a:p>
          <a:p>
            <a:pPr marR="0" lvl="0" algn="just" defTabSz="914400" rtl="0" eaLnBrk="1" fontAlgn="auto" latinLnBrk="0" hangingPunct="1">
              <a:lnSpc>
                <a:spcPct val="107000"/>
              </a:lnSpc>
              <a:spcBef>
                <a:spcPts val="1000"/>
              </a:spcBef>
              <a:spcAft>
                <a:spcPts val="800"/>
              </a:spcAft>
              <a:buClrTx/>
              <a:buSzTx/>
              <a:tabLst/>
              <a:defRPr/>
            </a:pPr>
            <a:endPar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R="0" lvl="0" algn="just" defTabSz="914400" rtl="0" eaLnBrk="1" fontAlgn="auto" latinLnBrk="0" hangingPunct="1">
              <a:lnSpc>
                <a:spcPct val="107000"/>
              </a:lnSpc>
              <a:spcBef>
                <a:spcPts val="1000"/>
              </a:spcBef>
              <a:spcAft>
                <a:spcPts val="800"/>
              </a:spcAft>
              <a:buClrTx/>
              <a:buSzTx/>
              <a:tabLst/>
              <a:defRPr/>
            </a:pPr>
            <a:endParaRPr lang="tr-TR" sz="1600" kern="1200" dirty="0">
              <a:solidFill>
                <a:prstClr val="black"/>
              </a:solidFill>
              <a:latin typeface="Verdana" panose="020B0604030504040204" pitchFamily="34" charset="0"/>
              <a:ea typeface="Verdana" panose="020B0604030504040204" pitchFamily="34" charset="0"/>
              <a:cs typeface="Times New Roman" panose="02020603050405020304" pitchFamily="18" charset="0"/>
            </a:endParaRPr>
          </a:p>
          <a:p>
            <a:pPr marR="0" lvl="0" algn="just" defTabSz="914400" rtl="0" eaLnBrk="1" fontAlgn="auto" latinLnBrk="0" hangingPunct="1">
              <a:lnSpc>
                <a:spcPct val="107000"/>
              </a:lnSpc>
              <a:spcBef>
                <a:spcPts val="1000"/>
              </a:spcBef>
              <a:spcAft>
                <a:spcPts val="800"/>
              </a:spcAft>
              <a:buClrTx/>
              <a:buSzTx/>
              <a:tabLst/>
              <a:defRPr/>
            </a:pPr>
            <a:endParaRPr kumimoji="0" lang="tr-TR"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R="0" lvl="0" algn="just" defTabSz="914400" rtl="0" eaLnBrk="1" fontAlgn="auto" latinLnBrk="0" hangingPunct="1">
              <a:lnSpc>
                <a:spcPct val="107000"/>
              </a:lnSpc>
              <a:spcBef>
                <a:spcPts val="1000"/>
              </a:spcBef>
              <a:spcAft>
                <a:spcPts val="800"/>
              </a:spcAft>
              <a:buClrTx/>
              <a:buSzTx/>
              <a:tabLst/>
              <a:defRPr/>
            </a:pP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Sistemik likidite riski; aynı anda birçok kuruluşun kısa vadeli borçlarını karşılamada veya fon bulmada zorlanmasıdır. Sistemik likidite riski ile ödeme gücü riski birbirinden farklı olmakla birlikte oldukça bağlantılıdır. Sistemik likidite riski, birden fazla finansal kuruluşta yaşanan likidite sıkışıklığının, banka dışı finansal kuruluşlarda dahil olmak üzere sistem geneline yayılmasıdır.</a:t>
            </a:r>
          </a:p>
          <a:p>
            <a:pPr marR="0" lvl="0" algn="just" defTabSz="914400" rtl="0" eaLnBrk="1" fontAlgn="auto" latinLnBrk="0" hangingPunct="1">
              <a:lnSpc>
                <a:spcPct val="107000"/>
              </a:lnSpc>
              <a:spcBef>
                <a:spcPts val="1000"/>
              </a:spcBef>
              <a:spcAft>
                <a:spcPts val="800"/>
              </a:spcAft>
              <a:buClrTx/>
              <a:buSzTx/>
              <a:tabLst/>
              <a:defRPr/>
            </a:pP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IMF (2011) küresel finansal istikrar raporunda piyasa altyapısında yapılacak iyileştirmenin sistemik likidite risklerini azaltmaya katkı sağlayacağı vurgulanmıştır. Sistemik önemli finansal kuruluşlar (</a:t>
            </a:r>
            <a:r>
              <a:rPr kumimoji="0" lang="tr-TR"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SIFIs</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büyüklükleri ve diğer finansal kuruluşlarla olan bağlantıları nedeniyle sistemik likidite riskine katkıda bulunurlar.</a:t>
            </a:r>
          </a:p>
          <a:p>
            <a:pPr marR="0" lvl="0" algn="just" defTabSz="914400" rtl="0" eaLnBrk="1" fontAlgn="auto" latinLnBrk="0" hangingPunct="1">
              <a:lnSpc>
                <a:spcPct val="107000"/>
              </a:lnSpc>
              <a:spcBef>
                <a:spcPts val="1000"/>
              </a:spcBef>
              <a:spcAft>
                <a:spcPts val="800"/>
              </a:spcAft>
              <a:buClrTx/>
              <a:buSzTx/>
              <a:tabLst/>
              <a:defRPr/>
            </a:pP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Küresel finansal krizden itibaren banka dışı finansal kuruluşların (NBFI) etkisinin bulunduğu stres olayları bu kuruluşların önemini artırmıştır. </a:t>
            </a:r>
            <a:r>
              <a:rPr kumimoji="0" lang="tr-TR"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NBFI’ların</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kırılganlıklarının bankalar ve birbirleri üzerinde etkilerinin incelenmesi, stres yayılımı ve finansal kuruluşlar arasındaki etkileşimin analizi ile gerçekleşmektedir. </a:t>
            </a:r>
          </a:p>
          <a:p>
            <a:pPr marR="0" lvl="0" algn="just" defTabSz="914400" rtl="0" eaLnBrk="1" fontAlgn="auto" latinLnBrk="0" hangingPunct="1">
              <a:lnSpc>
                <a:spcPct val="107000"/>
              </a:lnSpc>
              <a:spcBef>
                <a:spcPts val="1000"/>
              </a:spcBef>
              <a:spcAft>
                <a:spcPts val="800"/>
              </a:spcAft>
              <a:buClrTx/>
              <a:buSzTx/>
              <a:tabLst/>
              <a:defRPr/>
            </a:pP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Finansal İstikrar Kurulu’nun (FSB) Aralık 2022 ve 2023'te yayımladığı Banka Dışı Finansal Aracılık (</a:t>
            </a:r>
            <a:r>
              <a:rPr kumimoji="0" lang="tr-TR"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Non</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-Bank Financial </a:t>
            </a:r>
            <a:r>
              <a:rPr kumimoji="0" lang="tr-TR"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Intermediation</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NBFI) raporları ve İngiltere Merkez Bankası’nın (</a:t>
            </a:r>
            <a:r>
              <a:rPr kumimoji="0" lang="tr-TR"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BoE</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devam eden Sistem Çapında Keşif Senaryosu (</a:t>
            </a:r>
            <a:r>
              <a:rPr kumimoji="0" lang="tr-TR"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System-Wide</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tr-TR"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Exploratory</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tr-TR"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Scenario</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 SWES) gibi çalışmalar, finansal kuruluşlar arasındaki etkileşimin ve likidite şoklarının nasıl yayıldığını ve potansiyel olarak nasıl güçlendiğini göstermeye yönelik bir ihtiyaçtan doğmuştur. </a:t>
            </a:r>
          </a:p>
          <a:p>
            <a:pPr marR="0" lvl="0" algn="just" defTabSz="914400" rtl="0" eaLnBrk="1" fontAlgn="auto" latinLnBrk="0" hangingPunct="1">
              <a:lnSpc>
                <a:spcPct val="107000"/>
              </a:lnSpc>
              <a:spcBef>
                <a:spcPts val="1000"/>
              </a:spcBef>
              <a:spcAft>
                <a:spcPts val="800"/>
              </a:spcAft>
              <a:buClrTx/>
              <a:buSzTx/>
              <a:tabLst/>
              <a:defRPr/>
            </a:pP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MAS (2023) ve </a:t>
            </a:r>
            <a:r>
              <a:rPr kumimoji="0" lang="tr-TR"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BoE</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(2024) tarafından yapılan stres testlerinde; MAS yatırım fonlarına yönelik olarak, Singapur’daki bankalar üzerinde etkisi en fazla olabilecek NBFI türlerine odaklanan bir stres testi, </a:t>
            </a:r>
            <a:r>
              <a:rPr kumimoji="0" lang="tr-TR"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BoE</a:t>
            </a:r>
            <a:r>
              <a:rPr kumimoji="0" lang="tr-T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ise sistem çapındaki keşif senaryosu uygulaması (SWES), finansal sistemdeki etkileşimleri değerlendirmeyi amaçlamaktadır.</a:t>
            </a:r>
          </a:p>
          <a:p>
            <a:pPr marR="0" lvl="0" algn="just" defTabSz="914400" rtl="0" eaLnBrk="1" fontAlgn="auto" latinLnBrk="0" hangingPunct="1">
              <a:lnSpc>
                <a:spcPct val="107000"/>
              </a:lnSpc>
              <a:spcBef>
                <a:spcPts val="1000"/>
              </a:spcBef>
              <a:spcAft>
                <a:spcPts val="800"/>
              </a:spcAft>
              <a:buClrTx/>
              <a:buSzTx/>
              <a:tabLst/>
              <a:defRPr/>
            </a:pPr>
            <a:endPar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R="0" lvl="0" algn="just" defTabSz="914400" rtl="0" eaLnBrk="1" fontAlgn="auto" latinLnBrk="0" hangingPunct="1">
              <a:lnSpc>
                <a:spcPct val="107000"/>
              </a:lnSpc>
              <a:spcBef>
                <a:spcPts val="1000"/>
              </a:spcBef>
              <a:spcAft>
                <a:spcPts val="800"/>
              </a:spcAft>
              <a:buClrTx/>
              <a:buSzTx/>
              <a:tabLst/>
              <a:defRPr/>
            </a:pPr>
            <a:endPar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342900" marR="0" lvl="0" indent="-342900" algn="just" defTabSz="914400" rtl="0" eaLnBrk="1" fontAlgn="auto" latinLnBrk="0" hangingPunct="1">
              <a:lnSpc>
                <a:spcPct val="107000"/>
              </a:lnSpc>
              <a:spcBef>
                <a:spcPts val="1000"/>
              </a:spcBef>
              <a:spcAft>
                <a:spcPts val="800"/>
              </a:spcAft>
              <a:buClrTx/>
              <a:buSzTx/>
              <a:buFont typeface="+mj-lt"/>
              <a:buAutoNum type="alphaLcParenR"/>
              <a:tabLst/>
              <a:defRPr/>
            </a:pPr>
            <a:endParaRPr kumimoji="0" lang="tr-TR"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20125" y="6488264"/>
            <a:ext cx="2743200" cy="365125"/>
          </a:xfrm>
        </p:spPr>
        <p:txBody>
          <a:bodyPr/>
          <a:lstStyle/>
          <a:p>
            <a:pPr marL="0" lvl="0" indent="0" algn="r" rtl="0">
              <a:spcBef>
                <a:spcPts val="0"/>
              </a:spcBef>
              <a:spcAft>
                <a:spcPts val="0"/>
              </a:spcAft>
              <a:buNone/>
            </a:pPr>
            <a:fld id="{00000000-1234-1234-1234-123412341234}" type="slidenum">
              <a:rPr lang="tr-TR" b="1" smtClean="0"/>
              <a:t>8</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Giriş</a:t>
              </a:r>
              <a:endParaRPr sz="1600"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Veri ve Metodoloji</a:t>
              </a:r>
              <a:endParaRPr sz="1600"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sng" strike="noStrike" cap="none" dirty="0">
                  <a:solidFill>
                    <a:schemeClr val="lt1"/>
                  </a:solidFill>
                  <a:latin typeface="Arial"/>
                  <a:ea typeface="Arial"/>
                  <a:cs typeface="Arial"/>
                  <a:sym typeface="Arial"/>
                </a:rPr>
                <a:t>Literatür</a:t>
              </a:r>
              <a:endParaRPr sz="1600" b="1" u="sng"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spTree>
    <p:extLst>
      <p:ext uri="{BB962C8B-B14F-4D97-AF65-F5344CB8AC3E}">
        <p14:creationId xmlns:p14="http://schemas.microsoft.com/office/powerpoint/2010/main" val="2948016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5"/>
          <p:cNvSpPr/>
          <p:nvPr/>
        </p:nvSpPr>
        <p:spPr>
          <a:xfrm>
            <a:off x="0" y="860954"/>
            <a:ext cx="12192000" cy="512822"/>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tr-TR" sz="2000" b="1" dirty="0">
                <a:solidFill>
                  <a:schemeClr val="lt1"/>
                </a:solidFill>
                <a:latin typeface="Arial"/>
                <a:ea typeface="Arial"/>
                <a:cs typeface="Arial"/>
                <a:sym typeface="Arial"/>
              </a:rPr>
              <a:t> </a:t>
            </a:r>
            <a:r>
              <a:rPr lang="tr-TR" sz="2000" b="1" dirty="0">
                <a:solidFill>
                  <a:schemeClr val="lt1"/>
                </a:solidFill>
              </a:rPr>
              <a:t>       </a:t>
            </a:r>
            <a:r>
              <a:rPr lang="tr-TR" sz="2000" b="1" dirty="0">
                <a:solidFill>
                  <a:schemeClr val="lt1"/>
                </a:solidFill>
                <a:latin typeface="Arial"/>
                <a:ea typeface="Arial"/>
                <a:cs typeface="Arial"/>
                <a:sym typeface="Arial"/>
              </a:rPr>
              <a:t>Literatür ve Çerçeve: </a:t>
            </a:r>
            <a:r>
              <a:rPr lang="tr-TR" sz="2000" b="1" dirty="0" err="1">
                <a:solidFill>
                  <a:schemeClr val="lt1"/>
                </a:solidFill>
                <a:latin typeface="Arial"/>
                <a:ea typeface="Arial"/>
                <a:cs typeface="Arial"/>
                <a:sym typeface="Arial"/>
              </a:rPr>
              <a:t>NBFI’lar</a:t>
            </a:r>
            <a:r>
              <a:rPr lang="tr-TR" sz="2000" b="1" dirty="0">
                <a:solidFill>
                  <a:schemeClr val="lt1"/>
                </a:solidFill>
                <a:latin typeface="Arial"/>
                <a:ea typeface="Arial"/>
                <a:cs typeface="Arial"/>
                <a:sym typeface="Arial"/>
              </a:rPr>
              <a:t>, Kriz Davranışları, Dijital Run</a:t>
            </a:r>
          </a:p>
        </p:txBody>
      </p:sp>
      <p:sp>
        <p:nvSpPr>
          <p:cNvPr id="156" name="Google Shape;156;p5"/>
          <p:cNvSpPr/>
          <p:nvPr/>
        </p:nvSpPr>
        <p:spPr>
          <a:xfrm>
            <a:off x="0" y="6488264"/>
            <a:ext cx="12191999" cy="369736"/>
          </a:xfrm>
          <a:prstGeom prst="rect">
            <a:avLst/>
          </a:prstGeom>
          <a:solidFill>
            <a:srgbClr val="143C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lt1"/>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C54A5D0B-8979-4EE6-BA4E-492FA599338C}"/>
              </a:ext>
            </a:extLst>
          </p:cNvPr>
          <p:cNvSpPr>
            <a:spLocks noGrp="1"/>
          </p:cNvSpPr>
          <p:nvPr>
            <p:ph type="sldNum" idx="12"/>
          </p:nvPr>
        </p:nvSpPr>
        <p:spPr>
          <a:xfrm>
            <a:off x="8620125" y="6488264"/>
            <a:ext cx="2743200" cy="365125"/>
          </a:xfrm>
        </p:spPr>
        <p:txBody>
          <a:bodyPr/>
          <a:lstStyle/>
          <a:p>
            <a:pPr marL="0" lvl="0" indent="0" algn="r" rtl="0">
              <a:spcBef>
                <a:spcPts val="0"/>
              </a:spcBef>
              <a:spcAft>
                <a:spcPts val="0"/>
              </a:spcAft>
              <a:buNone/>
            </a:pPr>
            <a:fld id="{00000000-1234-1234-1234-123412341234}" type="slidenum">
              <a:rPr lang="tr-TR" b="1" smtClean="0"/>
              <a:t>9</a:t>
            </a:fld>
            <a:endParaRPr lang="tr-TR" b="1" dirty="0"/>
          </a:p>
        </p:txBody>
      </p:sp>
      <p:grpSp>
        <p:nvGrpSpPr>
          <p:cNvPr id="14" name="Google Shape;89;p1">
            <a:extLst>
              <a:ext uri="{FF2B5EF4-FFF2-40B4-BE49-F238E27FC236}">
                <a16:creationId xmlns:a16="http://schemas.microsoft.com/office/drawing/2014/main" id="{D2F7DB06-AACA-4D26-84FE-17E12271B7C5}"/>
              </a:ext>
            </a:extLst>
          </p:cNvPr>
          <p:cNvGrpSpPr/>
          <p:nvPr/>
        </p:nvGrpSpPr>
        <p:grpSpPr>
          <a:xfrm>
            <a:off x="0" y="-31225"/>
            <a:ext cx="12192000" cy="331602"/>
            <a:chOff x="0" y="-3897"/>
            <a:chExt cx="12192000" cy="331602"/>
          </a:xfrm>
        </p:grpSpPr>
        <p:sp>
          <p:nvSpPr>
            <p:cNvPr id="15" name="Google Shape;90;p1">
              <a:extLst>
                <a:ext uri="{FF2B5EF4-FFF2-40B4-BE49-F238E27FC236}">
                  <a16:creationId xmlns:a16="http://schemas.microsoft.com/office/drawing/2014/main" id="{C022577C-D479-4BE4-8274-9468EE92D31B}"/>
                </a:ext>
              </a:extLst>
            </p:cNvPr>
            <p:cNvSpPr/>
            <p:nvPr/>
          </p:nvSpPr>
          <p:spPr>
            <a:xfrm>
              <a:off x="0" y="-3897"/>
              <a:ext cx="2422684"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Giriş</a:t>
              </a:r>
              <a:endParaRPr sz="1600" dirty="0"/>
            </a:p>
          </p:txBody>
        </p:sp>
        <p:sp>
          <p:nvSpPr>
            <p:cNvPr id="16" name="Google Shape;91;p1">
              <a:extLst>
                <a:ext uri="{FF2B5EF4-FFF2-40B4-BE49-F238E27FC236}">
                  <a16:creationId xmlns:a16="http://schemas.microsoft.com/office/drawing/2014/main" id="{149D16C6-E166-4881-850E-DFC76392BBF2}"/>
                </a:ext>
              </a:extLst>
            </p:cNvPr>
            <p:cNvSpPr/>
            <p:nvPr/>
          </p:nvSpPr>
          <p:spPr>
            <a:xfrm>
              <a:off x="4839368"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Veri ve Metodoloji</a:t>
              </a:r>
              <a:endParaRPr sz="1600" dirty="0"/>
            </a:p>
          </p:txBody>
        </p:sp>
        <p:sp>
          <p:nvSpPr>
            <p:cNvPr id="17" name="Google Shape;92;p1">
              <a:extLst>
                <a:ext uri="{FF2B5EF4-FFF2-40B4-BE49-F238E27FC236}">
                  <a16:creationId xmlns:a16="http://schemas.microsoft.com/office/drawing/2014/main" id="{F9F69597-EDEC-4364-94BD-C7EB5935EEBC}"/>
                </a:ext>
              </a:extLst>
            </p:cNvPr>
            <p:cNvSpPr/>
            <p:nvPr/>
          </p:nvSpPr>
          <p:spPr>
            <a:xfrm>
              <a:off x="2402168" y="0"/>
              <a:ext cx="2437200" cy="327705"/>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1" i="0" u="sng" strike="noStrike" cap="none" dirty="0">
                  <a:solidFill>
                    <a:schemeClr val="lt1"/>
                  </a:solidFill>
                  <a:latin typeface="Arial"/>
                  <a:ea typeface="Arial"/>
                  <a:cs typeface="Arial"/>
                  <a:sym typeface="Arial"/>
                </a:rPr>
                <a:t>Literatür</a:t>
              </a:r>
              <a:endParaRPr sz="1600" b="1" u="sng" dirty="0"/>
            </a:p>
          </p:txBody>
        </p:sp>
        <p:sp>
          <p:nvSpPr>
            <p:cNvPr id="18" name="Google Shape;93;p1">
              <a:extLst>
                <a:ext uri="{FF2B5EF4-FFF2-40B4-BE49-F238E27FC236}">
                  <a16:creationId xmlns:a16="http://schemas.microsoft.com/office/drawing/2014/main" id="{8791B329-6929-4D9D-8DF8-DD60B33E72C1}"/>
                </a:ext>
              </a:extLst>
            </p:cNvPr>
            <p:cNvSpPr/>
            <p:nvPr/>
          </p:nvSpPr>
          <p:spPr>
            <a:xfrm>
              <a:off x="9734284" y="-3896"/>
              <a:ext cx="2457716"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b="0" i="0" u="none" strike="noStrike" cap="none" dirty="0">
                  <a:solidFill>
                    <a:schemeClr val="lt1"/>
                  </a:solidFill>
                  <a:latin typeface="Arial"/>
                  <a:ea typeface="Arial"/>
                  <a:cs typeface="Arial"/>
                  <a:sym typeface="Arial"/>
                </a:rPr>
                <a:t>Sonuç</a:t>
              </a:r>
              <a:endParaRPr sz="1600" dirty="0"/>
            </a:p>
          </p:txBody>
        </p:sp>
        <p:sp>
          <p:nvSpPr>
            <p:cNvPr id="19" name="Google Shape;94;p1">
              <a:extLst>
                <a:ext uri="{FF2B5EF4-FFF2-40B4-BE49-F238E27FC236}">
                  <a16:creationId xmlns:a16="http://schemas.microsoft.com/office/drawing/2014/main" id="{BA1AC997-A9BF-41F8-A935-1A60B075D113}"/>
                </a:ext>
              </a:extLst>
            </p:cNvPr>
            <p:cNvSpPr/>
            <p:nvPr/>
          </p:nvSpPr>
          <p:spPr>
            <a:xfrm>
              <a:off x="7297084" y="-3896"/>
              <a:ext cx="2437200" cy="331601"/>
            </a:xfrm>
            <a:prstGeom prst="rect">
              <a:avLst/>
            </a:prstGeom>
            <a:solidFill>
              <a:srgbClr val="143C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600" dirty="0">
                  <a:solidFill>
                    <a:schemeClr val="lt1"/>
                  </a:solidFill>
                </a:rPr>
                <a:t>Öneriler</a:t>
              </a:r>
              <a:endParaRPr sz="1600" dirty="0"/>
            </a:p>
          </p:txBody>
        </p:sp>
      </p:grpSp>
      <p:sp>
        <p:nvSpPr>
          <p:cNvPr id="22" name="TextBox 21">
            <a:extLst>
              <a:ext uri="{FF2B5EF4-FFF2-40B4-BE49-F238E27FC236}">
                <a16:creationId xmlns:a16="http://schemas.microsoft.com/office/drawing/2014/main" id="{3CCD1B10-A62C-4067-9527-8073A5FEABEF}"/>
              </a:ext>
            </a:extLst>
          </p:cNvPr>
          <p:cNvSpPr txBox="1"/>
          <p:nvPr/>
        </p:nvSpPr>
        <p:spPr>
          <a:xfrm>
            <a:off x="519913" y="1486761"/>
            <a:ext cx="10944225" cy="4888518"/>
          </a:xfrm>
          <a:prstGeom prst="rect">
            <a:avLst/>
          </a:prstGeom>
          <a:noFill/>
        </p:spPr>
        <p:txBody>
          <a:bodyPr wrap="square">
            <a:spAutoFit/>
          </a:bodyPr>
          <a:lstStyle/>
          <a:p>
            <a:pPr marL="0" marR="0" lvl="0" indent="0" algn="just" defTabSz="914400" rtl="0" eaLnBrk="1" fontAlgn="auto" latinLnBrk="0" hangingPunct="1">
              <a:spcBef>
                <a:spcPts val="1000"/>
              </a:spcBef>
              <a:spcAft>
                <a:spcPts val="0"/>
              </a:spcAft>
              <a:buClrTx/>
              <a:buSzTx/>
              <a:buFont typeface="Arial" panose="020B0604020202020204" pitchFamily="34" charset="0"/>
              <a:buNone/>
              <a:tabLst/>
              <a:defRPr/>
            </a:pPr>
            <a:r>
              <a:rPr kumimoji="0" lang="tr-TR"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NBFI ve </a:t>
            </a:r>
            <a:r>
              <a:rPr kumimoji="0" lang="tr-TR" sz="18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marjin</a:t>
            </a:r>
            <a:r>
              <a:rPr kumimoji="0" lang="tr-TR"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/teminat kanalı: </a:t>
            </a:r>
            <a:r>
              <a:rPr kumimoji="0" lang="tr-TR" sz="18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Stres dönemlerinde artan </a:t>
            </a:r>
            <a:r>
              <a:rPr kumimoji="0" lang="tr-TR" sz="180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marjin</a:t>
            </a:r>
            <a:r>
              <a:rPr kumimoji="0" lang="tr-TR" sz="18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/teminat çağrıları </a:t>
            </a:r>
            <a:r>
              <a:rPr kumimoji="0" lang="tr-TR" sz="180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NBFI’lerde</a:t>
            </a:r>
            <a:r>
              <a:rPr kumimoji="0" lang="tr-TR" sz="18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likidite baskısını büyütür; politika ve düzenleme ihtiyacı (FSB, 2024).</a:t>
            </a:r>
          </a:p>
          <a:p>
            <a:pPr marL="0" marR="0" lvl="0" indent="0" algn="just" defTabSz="914400" rtl="0" eaLnBrk="1" fontAlgn="auto" latinLnBrk="0" hangingPunct="1">
              <a:spcBef>
                <a:spcPts val="1000"/>
              </a:spcBef>
              <a:spcAft>
                <a:spcPts val="0"/>
              </a:spcAft>
              <a:buClrTx/>
              <a:buSzTx/>
              <a:buFont typeface="Arial" panose="020B0604020202020204" pitchFamily="34" charset="0"/>
              <a:buNone/>
              <a:tabLst/>
              <a:defRPr/>
            </a:pPr>
            <a:r>
              <a:rPr kumimoji="0" lang="tr-TR"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Bankaların kriz davranışı ve yangın satışı: </a:t>
            </a:r>
            <a:r>
              <a:rPr kumimoji="0" lang="tr-TR" sz="18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Kriz anında likit varlık satışı, kredi taahhütlerini azaltma ve bilanço küçültme gibi tepkiler, fiyatları düşürerek ek satışları tetikleyebilir (</a:t>
            </a:r>
            <a:r>
              <a:rPr kumimoji="0" lang="tr-TR" sz="180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Baudino</a:t>
            </a:r>
            <a:r>
              <a:rPr kumimoji="0" lang="tr-TR" sz="18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vd., 2024; </a:t>
            </a:r>
            <a:r>
              <a:rPr kumimoji="0" lang="tr-TR" sz="180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Cifuentes</a:t>
            </a:r>
            <a:r>
              <a:rPr kumimoji="0" lang="tr-TR" sz="18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vd., 2005; </a:t>
            </a:r>
            <a:r>
              <a:rPr kumimoji="0" lang="tr-TR" sz="180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Brunnermeier</a:t>
            </a:r>
            <a:r>
              <a:rPr kumimoji="0" lang="tr-TR" sz="18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&amp; Pedersen, 2009).</a:t>
            </a:r>
          </a:p>
          <a:p>
            <a:pPr marL="0" marR="0" lvl="0" indent="0" algn="just" defTabSz="914400" rtl="0" eaLnBrk="1" fontAlgn="auto" latinLnBrk="0" hangingPunct="1">
              <a:spcBef>
                <a:spcPts val="1000"/>
              </a:spcBef>
              <a:spcAft>
                <a:spcPts val="0"/>
              </a:spcAft>
              <a:buClrTx/>
              <a:buSzTx/>
              <a:buFont typeface="Arial" panose="020B0604020202020204" pitchFamily="34" charset="0"/>
              <a:buNone/>
              <a:tabLst/>
              <a:defRPr/>
            </a:pPr>
            <a:r>
              <a:rPr kumimoji="0" lang="tr-TR"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Fonlama yapısındaki kırılganlık: </a:t>
            </a:r>
            <a:r>
              <a:rPr kumimoji="0" lang="tr-TR" sz="18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Toptan fonlama ve kısa vadeli fonlamaya bağımlılık, </a:t>
            </a:r>
            <a:r>
              <a:rPr kumimoji="0" lang="tr-TR" sz="180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ürünleşme</a:t>
            </a:r>
            <a:r>
              <a:rPr kumimoji="0" lang="tr-TR" sz="18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/menkul kıymetleştirme ve risk iştahı artışı; varlıklar arası korelasyon ve bilgi asimetrisini </a:t>
            </a:r>
          </a:p>
          <a:p>
            <a:pPr marL="0" marR="0" lvl="0" indent="0" algn="just" defTabSz="914400" rtl="0" eaLnBrk="1" fontAlgn="auto" latinLnBrk="0" hangingPunct="1">
              <a:spcBef>
                <a:spcPts val="1000"/>
              </a:spcBef>
              <a:spcAft>
                <a:spcPts val="0"/>
              </a:spcAft>
              <a:buClrTx/>
              <a:buSzTx/>
              <a:buFont typeface="Arial" panose="020B0604020202020204" pitchFamily="34" charset="0"/>
              <a:buNone/>
              <a:tabLst/>
              <a:defRPr/>
            </a:pPr>
            <a:r>
              <a:rPr kumimoji="0" lang="tr-TR"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2023 Mart krizi: </a:t>
            </a:r>
            <a:r>
              <a:rPr kumimoji="0" lang="tr-TR" sz="18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Dijitalleşme ile mevduat çıkışı davranışı hızlandı; likidite stres testlerinin bu dinamikleri kapsayacak şekilde güncellenmesi gerekiyor (</a:t>
            </a:r>
            <a:r>
              <a:rPr kumimoji="0" lang="tr-TR" sz="180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Baudino</a:t>
            </a:r>
            <a:r>
              <a:rPr kumimoji="0" lang="tr-TR" sz="18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vd., 2024).</a:t>
            </a:r>
          </a:p>
          <a:p>
            <a:pPr marL="0" marR="0" lvl="0" indent="0" algn="just" defTabSz="914400" rtl="0" eaLnBrk="1" fontAlgn="auto" latinLnBrk="0" hangingPunct="1">
              <a:spcBef>
                <a:spcPts val="1000"/>
              </a:spcBef>
              <a:spcAft>
                <a:spcPts val="0"/>
              </a:spcAft>
              <a:buClrTx/>
              <a:buSzTx/>
              <a:buFont typeface="Arial" panose="020B0604020202020204" pitchFamily="34" charset="0"/>
              <a:buNone/>
              <a:tabLst/>
              <a:defRPr/>
            </a:pPr>
            <a:r>
              <a:rPr kumimoji="0" lang="tr-TR"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İletişim ve Sosyal Medya: </a:t>
            </a:r>
            <a:r>
              <a:rPr kumimoji="0" lang="tr-TR" sz="18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Kriz anında bilgi/panik ayrımı ve bulaşıcılık; düzenleyiciler için iletişim politikası, bankalar için hızlı ve veriye dayalı iletişim (</a:t>
            </a:r>
            <a:r>
              <a:rPr kumimoji="0" lang="tr-TR" sz="180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Jiang</a:t>
            </a:r>
            <a:r>
              <a:rPr kumimoji="0" lang="tr-TR" sz="18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vd., 2025; </a:t>
            </a:r>
            <a:r>
              <a:rPr kumimoji="0" lang="tr-TR" sz="180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Chen</a:t>
            </a:r>
            <a:r>
              <a:rPr kumimoji="0" lang="tr-TR" sz="18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vd., 2024; </a:t>
            </a:r>
            <a:r>
              <a:rPr kumimoji="0" lang="tr-TR" sz="180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Cookson</a:t>
            </a:r>
            <a:r>
              <a:rPr kumimoji="0" lang="tr-TR" sz="18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vd., 2023).</a:t>
            </a:r>
          </a:p>
          <a:p>
            <a:pPr marL="0" marR="0" lvl="0" indent="0" algn="just" defTabSz="914400" rtl="0" eaLnBrk="1" fontAlgn="auto" latinLnBrk="0" hangingPunct="1">
              <a:spcBef>
                <a:spcPts val="1000"/>
              </a:spcBef>
              <a:spcAft>
                <a:spcPts val="0"/>
              </a:spcAft>
              <a:buClrTx/>
              <a:buSzTx/>
              <a:buFont typeface="Arial" panose="020B0604020202020204" pitchFamily="34" charset="0"/>
              <a:buNone/>
              <a:tabLst/>
              <a:defRPr/>
            </a:pPr>
            <a:r>
              <a:rPr kumimoji="0" lang="tr-TR"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Sistem çapında stres testleri: </a:t>
            </a:r>
            <a:r>
              <a:rPr kumimoji="0" lang="tr-TR" sz="180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NBFI’lerin</a:t>
            </a:r>
            <a:r>
              <a:rPr kumimoji="0" lang="tr-TR" sz="18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ağırlığı arttıkça sistem düzeyi testler kritik; SWES gibi uygulamalar bu dönüşümün örneği (FSB,2023;BoE,2024;ESMA,2019;MAS,2023).</a:t>
            </a:r>
          </a:p>
        </p:txBody>
      </p:sp>
    </p:spTree>
    <p:extLst>
      <p:ext uri="{BB962C8B-B14F-4D97-AF65-F5344CB8AC3E}">
        <p14:creationId xmlns:p14="http://schemas.microsoft.com/office/powerpoint/2010/main" val="117222502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4300</TotalTime>
  <Words>3323</Words>
  <Application>Microsoft Office PowerPoint</Application>
  <PresentationFormat>Widescreen</PresentationFormat>
  <Paragraphs>496</Paragraphs>
  <Slides>24</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Calibri</vt:lpstr>
      <vt:lpstr>Cambria Math</vt:lpstr>
      <vt:lpstr>Play</vt:lpstr>
      <vt:lpstr>Symbol</vt:lpstr>
      <vt:lpstr>Times New Roman</vt:lpstr>
      <vt:lpstr>Times-Bold</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Sorular?  Teşekkürler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sabri kurtoğlu</dc:creator>
  <cp:lastModifiedBy>sozgur</cp:lastModifiedBy>
  <cp:revision>252</cp:revision>
  <dcterms:created xsi:type="dcterms:W3CDTF">2024-08-29T13:05:25Z</dcterms:created>
  <dcterms:modified xsi:type="dcterms:W3CDTF">2026-09-03T08:48:46Z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iketAuthor">
    <vt:lpwstr>6yKqyJGNYNIcFlLg5Qv8IA==</vt:lpwstr>
  </property>
  <property fmtid="{D5CDD505-2E9C-101B-9397-08002B2CF9AE}" pid="3" name="VeriketClassification">
    <vt:lpwstr>A5BC3CFD-4D51-461E-B5F0-D84C6FA67A36</vt:lpwstr>
  </property>
  <property fmtid="{D5CDD505-2E9C-101B-9397-08002B2CF9AE}" pid="4" name="DetectedPolicyPropertyName">
    <vt:lpwstr/>
  </property>
  <property fmtid="{D5CDD505-2E9C-101B-9397-08002B2CF9AE}" pid="5" name="DetectedKeywordsPropertyName">
    <vt:lpwstr/>
  </property>
</Properties>
</file>